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  <p:sldMasterId id="2147485157" r:id="rId2"/>
    <p:sldMasterId id="2147485222" r:id="rId3"/>
  </p:sldMasterIdLst>
  <p:notesMasterIdLst>
    <p:notesMasterId r:id="rId100"/>
  </p:notesMasterIdLst>
  <p:sldIdLst>
    <p:sldId id="378" r:id="rId4"/>
    <p:sldId id="898" r:id="rId5"/>
    <p:sldId id="379" r:id="rId6"/>
    <p:sldId id="380" r:id="rId7"/>
    <p:sldId id="381" r:id="rId8"/>
    <p:sldId id="382" r:id="rId9"/>
    <p:sldId id="901" r:id="rId10"/>
    <p:sldId id="383" r:id="rId11"/>
    <p:sldId id="384" r:id="rId12"/>
    <p:sldId id="385" r:id="rId13"/>
    <p:sldId id="386" r:id="rId14"/>
    <p:sldId id="387" r:id="rId15"/>
    <p:sldId id="883" r:id="rId16"/>
    <p:sldId id="884" r:id="rId17"/>
    <p:sldId id="902" r:id="rId18"/>
    <p:sldId id="903" r:id="rId19"/>
    <p:sldId id="388" r:id="rId20"/>
    <p:sldId id="899" r:id="rId21"/>
    <p:sldId id="389" r:id="rId22"/>
    <p:sldId id="904" r:id="rId23"/>
    <p:sldId id="390" r:id="rId24"/>
    <p:sldId id="391" r:id="rId25"/>
    <p:sldId id="392" r:id="rId26"/>
    <p:sldId id="866" r:id="rId27"/>
    <p:sldId id="867" r:id="rId28"/>
    <p:sldId id="868" r:id="rId29"/>
    <p:sldId id="869" r:id="rId30"/>
    <p:sldId id="870" r:id="rId31"/>
    <p:sldId id="871" r:id="rId32"/>
    <p:sldId id="872" r:id="rId33"/>
    <p:sldId id="873" r:id="rId34"/>
    <p:sldId id="874" r:id="rId35"/>
    <p:sldId id="876" r:id="rId36"/>
    <p:sldId id="877" r:id="rId37"/>
    <p:sldId id="878" r:id="rId38"/>
    <p:sldId id="879" r:id="rId39"/>
    <p:sldId id="885" r:id="rId40"/>
    <p:sldId id="399" r:id="rId41"/>
    <p:sldId id="905" r:id="rId42"/>
    <p:sldId id="400" r:id="rId43"/>
    <p:sldId id="402" r:id="rId44"/>
    <p:sldId id="403" r:id="rId45"/>
    <p:sldId id="408" r:id="rId46"/>
    <p:sldId id="409" r:id="rId47"/>
    <p:sldId id="411" r:id="rId48"/>
    <p:sldId id="900" r:id="rId49"/>
    <p:sldId id="413" r:id="rId50"/>
    <p:sldId id="415" r:id="rId51"/>
    <p:sldId id="416" r:id="rId52"/>
    <p:sldId id="417" r:id="rId53"/>
    <p:sldId id="906" r:id="rId54"/>
    <p:sldId id="418" r:id="rId55"/>
    <p:sldId id="891" r:id="rId56"/>
    <p:sldId id="892" r:id="rId57"/>
    <p:sldId id="893" r:id="rId58"/>
    <p:sldId id="420" r:id="rId59"/>
    <p:sldId id="907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908" r:id="rId69"/>
    <p:sldId id="430" r:id="rId70"/>
    <p:sldId id="431" r:id="rId71"/>
    <p:sldId id="432" r:id="rId72"/>
    <p:sldId id="433" r:id="rId73"/>
    <p:sldId id="434" r:id="rId74"/>
    <p:sldId id="841" r:id="rId75"/>
    <p:sldId id="894" r:id="rId76"/>
    <p:sldId id="895" r:id="rId77"/>
    <p:sldId id="845" r:id="rId78"/>
    <p:sldId id="846" r:id="rId79"/>
    <p:sldId id="847" r:id="rId80"/>
    <p:sldId id="848" r:id="rId81"/>
    <p:sldId id="849" r:id="rId82"/>
    <p:sldId id="850" r:id="rId83"/>
    <p:sldId id="851" r:id="rId84"/>
    <p:sldId id="852" r:id="rId85"/>
    <p:sldId id="854" r:id="rId86"/>
    <p:sldId id="855" r:id="rId87"/>
    <p:sldId id="856" r:id="rId88"/>
    <p:sldId id="857" r:id="rId89"/>
    <p:sldId id="858" r:id="rId90"/>
    <p:sldId id="859" r:id="rId91"/>
    <p:sldId id="860" r:id="rId92"/>
    <p:sldId id="861" r:id="rId93"/>
    <p:sldId id="862" r:id="rId94"/>
    <p:sldId id="863" r:id="rId95"/>
    <p:sldId id="864" r:id="rId96"/>
    <p:sldId id="865" r:id="rId97"/>
    <p:sldId id="896" r:id="rId98"/>
    <p:sldId id="897" r:id="rId9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5753" autoAdjust="0"/>
  </p:normalViewPr>
  <p:slideViewPr>
    <p:cSldViewPr>
      <p:cViewPr varScale="1">
        <p:scale>
          <a:sx n="126" d="100"/>
          <a:sy n="126" d="100"/>
        </p:scale>
        <p:origin x="10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97F0D9-78A8-4246-BBC5-5E3EC8581FAD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686B00-6A42-4E5A-BEB3-5FD0D7B6B2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8F9D-D05F-464B-BE51-15CC5ABE505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9093-DDF3-4831-8DCD-3EE450A879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298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D55B-926D-406A-97A8-7F27C6E4762E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7290-9053-4A54-94C2-4903B4C744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589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8D0C-95D9-485E-A66B-8FFC73EA167A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B5C9-F4B6-4EFF-BB83-5B909BEFB6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153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A842680-7870-4C80-8660-BF6D129A1ACE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23D5-A245-4C64-8AF4-8C69510139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164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B4EA-DE3C-4574-98F4-65C5DD6A9D7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9A07-5598-41A8-B48A-E44AC8DFF0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121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724F-72A8-4E32-A866-B0C98511A62E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2F16-5ABF-4CCE-9D4A-561AD7732C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706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7FCD-C409-4FB7-9DF7-EC5B09211EDC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13FC-E203-4CAA-A168-B85650FD2F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336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7A40-A718-44AD-B3BA-F25D6232171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3A25-6DA9-4F97-A040-7EB7E56BDF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0969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5E10-EDFE-49E2-AAF4-AD6E52F967B5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035D-A07E-455F-B882-05C4DBEBB9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128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7677-57AE-491E-AF6C-C0441555AFF1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A3FA-5B3D-4362-B3AB-E4159B9FFA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637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13EB-9D68-4A3C-8244-BD9A7CE06846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021F-3626-44A2-B55C-3C83C41C53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26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2AF3-6111-4FA4-AC0B-618F76F75A5E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4C21-1877-42CF-AD3C-17AF0E0739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166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D4FB-76C9-4DE7-BF6C-F2486DDF918F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A764-4189-4A3A-9FFC-DC552C83EC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145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9025-0692-4890-93DB-A1E6C0DE633D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CB3D-3820-488F-A12D-133DFA6264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021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2D04-7E60-4916-A20B-94B0EB9DD216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67B-852C-40CD-BB1F-1611A853CF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405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48B6-C1AA-4E52-B582-D2BB57D6F8D9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2679-3F4D-4E48-AD7C-BB69EBE943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575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53772634-C9EE-4701-99C4-C5281CB368B9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C5C6-1869-4364-B62F-64F318C780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8292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D571-BBFC-4572-B2FD-24707CEDAA25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9A81-34F8-461B-B788-39CC42E9E0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6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066F-F4BB-4B74-B8C5-63B13397860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A712-D5DA-48FD-88F4-F68A8DBE3A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7608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456D-8280-4512-97A0-1E3A3D26E65A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0421-783B-41D6-92B7-CA6D6ADCE3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9545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F302-45F1-4512-BB40-5857DAF5A745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8864-D2EB-42A8-AC04-B1C00C0FF4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0189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204B-B8CD-475C-B58E-730BC7302D18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C24B-794B-45BD-86C8-B5B261DE8A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74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72C3-BD6D-4D74-896D-7639CA6FFED1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C9E9-1DBF-4DF3-A76F-DEF0EDDEA0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08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32A6-2080-426D-B972-986E49CB39D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E32C-2CEA-4AB3-B522-D9B9B31CDD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737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2AE6-27AD-4E45-AE28-9C164DE255B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859C-073E-40F0-871E-7EAA1568CD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7701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7864-C92B-4830-A173-5DA8F98E1A83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778F-136C-46EC-A3C8-37397CDE56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5323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91DA-EA32-4091-82E7-AA2B34955BC0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B48A-2131-4BCE-90B6-FE44DBBD68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5371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E22D-7B70-40B9-8970-C7EAB0D74D76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6125-74D7-48E0-94EB-B8C75D78A2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689535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5FD0-E832-4D40-8567-7FC2BCF2B04D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D791-3938-4CE1-913B-A74DC22F33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127239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9FC7-FA8E-4442-9516-BBF48947CDD0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78D2-AA0C-4AFB-9BA2-2FBE80B7E5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716464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364C-2E2E-4F69-A285-CB65B6E66448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F3E7-8983-4A19-B61A-38273A5DBD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875053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6B87-6951-473F-A884-5BCD300CD55E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7EDC-CFE1-40BE-BB8B-C2E0E07DDE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616552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4963-E11C-4946-8C37-635060EAE88A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7E37-4228-4B83-AC4A-BBF8B16666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74441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7F67-F96C-47FF-A764-709CE2E3C7DB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9E44-0482-4E3F-8DEF-E8A5E61318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7975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1C15-F037-4E7C-BCC5-92884A08203D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7420-ACA1-4F53-9875-A613ACD437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4533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8A76-3485-4A4B-8C72-086A4BD09727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5B9F-FC49-4681-B0BC-AE01DD5093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6604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90592AA0-AAAE-4014-B339-00B4D00A7C8D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5001-A7D1-46EA-8144-1C9153A198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809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B49D-0791-419A-9326-C923E97C197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8849-0CB0-46AE-ACC6-C58A6DBA4C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58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5B7E-3A1B-44F0-BA8F-0D3B6DCD68AB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AF49-5B96-466D-883C-0BB630EDFF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58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F0B4-3789-43CF-8839-86B700AC4859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0D6C-91AF-47EB-B6C8-60BEFBB618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43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F2B6-12E1-4D13-A8BB-881C511992A6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DF22-511D-4B46-9367-45A8AB403D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91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281B-C2FB-4B66-A6BB-461259BC8832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4FE4-5550-4FBA-A1B1-C53C4AD295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336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45D5708-65A9-4867-AEC5-7307D8DC5908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FDA359-75E1-4A4F-AB6B-5E1ACFEB69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  <p:sldLayoutId id="2147485475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58AD37C-B728-4F0C-8EEC-BB920D57AB7B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B3CE72-817C-4948-A6F0-6CC9D72D16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76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0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3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766AF8B-BC89-46D7-81C7-AF2BC41BDD4A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8CC028-573C-4FBA-A03F-DC66D2BED4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  <p:sldLayoutId id="2147485477" r:id="rId12"/>
    <p:sldLayoutId id="2147485472" r:id="rId13"/>
    <p:sldLayoutId id="2147485478" r:id="rId14"/>
    <p:sldLayoutId id="2147485479" r:id="rId15"/>
    <p:sldLayoutId id="2147485473" r:id="rId16"/>
    <p:sldLayoutId id="2147485474" r:id="rId17"/>
    <p:sldLayoutId id="2147485480" r:id="rId1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3127BAF-47A8-424B-9A48-1EE61CA9DB09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73088" y="557213"/>
          <a:ext cx="7926387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4" imgW="9388064" imgH="6005218" progId="Word.Document.8">
                  <p:embed/>
                </p:oleObj>
              </mc:Choice>
              <mc:Fallback>
                <p:oleObj name="Document" r:id="rId4" imgW="9388064" imgH="600521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557213"/>
                        <a:ext cx="7926387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87338"/>
            <a:ext cx="8042275" cy="1449387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APIPA (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Private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IP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28C8507-D45F-4853-8767-D58D23744C10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508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2254250"/>
            <a:ext cx="9144000" cy="4389438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800" dirty="0" smtClean="0"/>
              <a:t>Pour désactiver la configuration d'adresse automatique :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 smtClean="0"/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HKEY_LOCAL_MACHINE\SYSTEM\</a:t>
            </a:r>
            <a:r>
              <a:rPr lang="fr-FR" altLang="fr-FR" sz="2400" dirty="0" err="1" smtClean="0"/>
              <a:t>CurrentControlSet</a:t>
            </a:r>
            <a:r>
              <a:rPr lang="fr-FR" altLang="fr-FR" sz="2400" dirty="0" smtClean="0"/>
              <a:t>\Services\</a:t>
            </a:r>
            <a:r>
              <a:rPr lang="fr-FR" altLang="fr-FR" sz="2400" dirty="0" err="1" smtClean="0"/>
              <a:t>Tcpip</a:t>
            </a:r>
            <a:r>
              <a:rPr lang="fr-FR" altLang="fr-FR" sz="2400" dirty="0" smtClean="0"/>
              <a:t> \</a:t>
            </a:r>
            <a:r>
              <a:rPr lang="fr-FR" altLang="fr-FR" sz="2400" dirty="0" err="1" smtClean="0"/>
              <a:t>Parameters</a:t>
            </a:r>
            <a:r>
              <a:rPr lang="fr-FR" altLang="fr-FR" sz="2400" dirty="0" smtClean="0"/>
              <a:t>\Interfaces\</a:t>
            </a:r>
            <a:r>
              <a:rPr lang="fr-FR" altLang="fr-FR" sz="2400" dirty="0" err="1" smtClean="0"/>
              <a:t>nom_carte</a:t>
            </a:r>
            <a:endParaRPr lang="fr-FR" altLang="fr-FR" sz="2400" dirty="0" smtClean="0"/>
          </a:p>
          <a:p>
            <a:pPr marL="201168" lvl="1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400" dirty="0" smtClean="0"/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Créer l'entrée suivante :</a:t>
            </a:r>
            <a:br>
              <a:rPr lang="fr-FR" altLang="fr-FR" sz="2400" dirty="0" smtClean="0"/>
            </a:b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IPAutoconfigurationEnabled</a:t>
            </a:r>
            <a:r>
              <a:rPr lang="fr-FR" altLang="fr-FR" sz="2400" dirty="0" smtClean="0"/>
              <a:t>: REG_DWORD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 smtClean="0"/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Attribuer la valeur 0 afin de désactiver la prise en charge de l'adressage APIPA pour la carte réseau sélectionnée</a:t>
            </a:r>
            <a:r>
              <a:rPr lang="fr-FR" alt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07950" y="342900"/>
            <a:ext cx="7543800" cy="1450975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62F82A7-BBCD-417E-8E53-BBD8BAE820E6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53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8964613" cy="4695825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dirty="0" smtClean="0"/>
              <a:t> </a:t>
            </a:r>
            <a:r>
              <a:rPr lang="fr-FR" altLang="fr-FR" sz="2400" dirty="0" smtClean="0"/>
              <a:t>Son rôle est de </a:t>
            </a:r>
            <a:r>
              <a:rPr lang="fr-FR" altLang="fr-FR" sz="2400" dirty="0" smtClean="0">
                <a:solidFill>
                  <a:schemeClr val="accent3"/>
                </a:solidFill>
              </a:rPr>
              <a:t>distribuer les adresses IP </a:t>
            </a:r>
            <a:r>
              <a:rPr lang="fr-FR" altLang="fr-FR" sz="2400" dirty="0" smtClean="0"/>
              <a:t>d'une plage définie à toute machine demandant une adresse.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En même temps que l'adresse IP et le masque, le serveur DHCP peut fournir aussi :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2200" dirty="0" smtClean="0"/>
              <a:t>l'adresse de la passerelle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2200" dirty="0" smtClean="0"/>
              <a:t>les serveurs DNS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2200" dirty="0" smtClean="0"/>
              <a:t>les serveurs WINS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2200" dirty="0" smtClean="0"/>
              <a:t>des informations personnalisées (adresse d’un serveur d’application par exemple)</a:t>
            </a:r>
          </a:p>
          <a:p>
            <a:pPr marL="384048" lvl="2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000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400" dirty="0" smtClean="0"/>
              <a:t>L'administration est </a:t>
            </a:r>
            <a:r>
              <a:rPr lang="fr-FR" altLang="fr-FR" sz="2400" dirty="0" smtClean="0">
                <a:solidFill>
                  <a:schemeClr val="accent3"/>
                </a:solidFill>
              </a:rPr>
              <a:t>centralisée </a:t>
            </a:r>
            <a:r>
              <a:rPr lang="fr-FR" altLang="fr-FR" sz="2400" dirty="0" smtClean="0"/>
              <a:t>sur le serveur.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543800" cy="1450975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DCF32C6-7A9B-468E-A8B3-000FC9C0EFCD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53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dirty="0" smtClean="0"/>
              <a:t>Allocation dynamique d'adresse IP</a:t>
            </a:r>
          </a:p>
          <a:p>
            <a:pPr eaLnBrk="1" hangingPunct="1">
              <a:defRPr/>
            </a:pPr>
            <a:endParaRPr lang="fr-FR" altLang="fr-FR" sz="2400" dirty="0" smtClean="0"/>
          </a:p>
          <a:p>
            <a:pPr eaLnBrk="1" hangingPunct="1">
              <a:defRPr/>
            </a:pPr>
            <a:r>
              <a:rPr lang="fr-FR" altLang="fr-FR" sz="2400" dirty="0" smtClean="0"/>
              <a:t>Supporte les requêtes DHCP et BOOTP</a:t>
            </a:r>
          </a:p>
          <a:p>
            <a:pPr eaLnBrk="1" hangingPunct="1">
              <a:defRPr/>
            </a:pPr>
            <a:endParaRPr lang="fr-FR" altLang="fr-FR" sz="2400" dirty="0" smtClean="0"/>
          </a:p>
          <a:p>
            <a:pPr eaLnBrk="1" hangingPunct="1">
              <a:defRPr/>
            </a:pPr>
            <a:r>
              <a:rPr lang="fr-FR" altLang="fr-FR" sz="2400" dirty="0" smtClean="0"/>
              <a:t>On définit des plages d'adresses disponibles</a:t>
            </a:r>
          </a:p>
          <a:p>
            <a:pPr eaLnBrk="1" hangingPunct="1">
              <a:defRPr/>
            </a:pPr>
            <a:endParaRPr lang="fr-FR" altLang="fr-FR" sz="2400" dirty="0" smtClean="0"/>
          </a:p>
          <a:p>
            <a:pPr eaLnBrk="1" hangingPunct="1">
              <a:defRPr/>
            </a:pPr>
            <a:r>
              <a:rPr lang="fr-FR" altLang="fr-FR" sz="2400" dirty="0" smtClean="0"/>
              <a:t>On définit éventuellement </a:t>
            </a:r>
            <a:r>
              <a:rPr lang="fr-FR" altLang="fr-FR" sz="2400" dirty="0" smtClean="0">
                <a:solidFill>
                  <a:schemeClr val="accent3"/>
                </a:solidFill>
              </a:rPr>
              <a:t>des exceptions</a:t>
            </a:r>
          </a:p>
          <a:p>
            <a:pPr eaLnBrk="1" hangingPunct="1">
              <a:defRPr/>
            </a:pPr>
            <a:endParaRPr lang="fr-FR" altLang="fr-FR" sz="2400" dirty="0" smtClean="0"/>
          </a:p>
          <a:p>
            <a:pPr eaLnBrk="1" hangingPunct="1">
              <a:defRPr/>
            </a:pPr>
            <a:r>
              <a:rPr lang="fr-FR" altLang="fr-FR" sz="2400" dirty="0" smtClean="0"/>
              <a:t>On définit éventuellement </a:t>
            </a:r>
            <a:r>
              <a:rPr lang="fr-FR" altLang="fr-FR" sz="2400" dirty="0" smtClean="0">
                <a:solidFill>
                  <a:schemeClr val="accent3"/>
                </a:solidFill>
              </a:rPr>
              <a:t>des réservations IP-MAC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Configuration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8054D56-2EE7-4057-A202-C9A883365DFD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55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dirty="0" smtClean="0"/>
              <a:t>La durée du bail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Un bail court :</a:t>
            </a:r>
          </a:p>
          <a:p>
            <a:pPr lvl="2" eaLnBrk="1" hangingPunct="1">
              <a:buFont typeface="Courier New" panose="02070309020205020404" pitchFamily="49" charset="0"/>
              <a:buChar char="o"/>
              <a:defRPr/>
            </a:pPr>
            <a:r>
              <a:rPr lang="fr-FR" altLang="fr-FR" sz="2000" dirty="0" smtClean="0"/>
              <a:t>permet de reconfigurer le réseau </a:t>
            </a:r>
            <a:r>
              <a:rPr lang="fr-FR" altLang="fr-FR" sz="2000" dirty="0" smtClean="0">
                <a:solidFill>
                  <a:schemeClr val="accent3"/>
                </a:solidFill>
              </a:rPr>
              <a:t>rapidement</a:t>
            </a:r>
          </a:p>
          <a:p>
            <a:pPr lvl="2" eaLnBrk="1" hangingPunct="1">
              <a:buFont typeface="Courier New" panose="02070309020205020404" pitchFamily="49" charset="0"/>
              <a:buChar char="o"/>
              <a:defRPr/>
            </a:pPr>
            <a:endParaRPr lang="fr-FR" altLang="fr-FR" sz="20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Un bail long :</a:t>
            </a:r>
          </a:p>
          <a:p>
            <a:pPr lvl="2" eaLnBrk="1" hangingPunct="1">
              <a:buFont typeface="Courier New" panose="02070309020205020404" pitchFamily="49" charset="0"/>
              <a:buChar char="o"/>
              <a:defRPr/>
            </a:pPr>
            <a:r>
              <a:rPr lang="fr-FR" altLang="fr-FR" sz="2000" dirty="0" smtClean="0"/>
              <a:t>permet de </a:t>
            </a:r>
            <a:r>
              <a:rPr lang="fr-FR" altLang="fr-FR" sz="2000" dirty="0" smtClean="0">
                <a:solidFill>
                  <a:schemeClr val="accent3"/>
                </a:solidFill>
              </a:rPr>
              <a:t>réduire</a:t>
            </a:r>
            <a:r>
              <a:rPr lang="fr-FR" altLang="fr-FR" sz="2000" dirty="0" smtClean="0"/>
              <a:t> la charge du réseau</a:t>
            </a:r>
          </a:p>
          <a:p>
            <a:pPr lvl="2" eaLnBrk="1" hangingPunct="1">
              <a:buFont typeface="Courier New" panose="02070309020205020404" pitchFamily="49" charset="0"/>
              <a:buChar char="o"/>
              <a:defRPr/>
            </a:pPr>
            <a:r>
              <a:rPr lang="fr-FR" altLang="fr-FR" sz="2000" dirty="0" smtClean="0"/>
              <a:t>réduit l'impact des pannes des serveurs DHCP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Les étendues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F2F9709-2EB5-4C63-84A8-E94BBF00CDE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675688" cy="4389437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accent3"/>
                </a:solidFill>
              </a:rPr>
              <a:t>Une étendue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 un pool d'adresses allouables qu'un serveur DHCP peut distribuer aux clients.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C'est la première chose à faire si vous voulez que votre serveur DHCP soit fonctionnel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doit y avoir au moins une étendue par serveur, mais il est possible d'en créer plusieurs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Les étendues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17ADEEB-B3C2-45AB-A5EC-D184566C2079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9144000" cy="4389437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pas oublier d'exclure de l'étendue les adresses IP statiques de votre réseau 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 !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vous avez plusieurs serveurs DHCP, ceux-ci ne partagent pas leurs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Faire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 à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pas créer des étendues qui se recoupent.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Fonctionnement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6CB775D-6902-4038-8671-AD9F1583E5E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48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9144000" cy="4389437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Lorsque l'on allume un ordinateur pour la première fois, il fait la demande d'une adresse IP en diffusant un message  :</a:t>
            </a:r>
          </a:p>
          <a:p>
            <a:pPr marL="601226" lvl="2" indent="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58426" lvl="2" indent="-4572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600" b="1" dirty="0" smtClean="0">
                <a:solidFill>
                  <a:srgbClr val="FFC000"/>
                </a:solidFill>
              </a:rPr>
              <a:t>DHCPDISCOVER</a:t>
            </a:r>
          </a:p>
          <a:p>
            <a:pPr marL="1058426" lvl="2" indent="-4572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fr-FR" altLang="fr-FR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Tous les serveurs qui disposent d'une adresse valide, pour le segment où se trouve l'ordinateur demandeur, répondent avec un </a:t>
            </a:r>
            <a:r>
              <a:rPr lang="fr-FR" alt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</a:p>
          <a:p>
            <a:pPr marL="0" indent="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charset="2"/>
              <a:buNone/>
              <a:defRPr/>
            </a:pPr>
            <a:endParaRPr lang="fr-FR" alt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44126" lvl="2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600" b="1" dirty="0" smtClean="0">
                <a:solidFill>
                  <a:srgbClr val="FFC000"/>
                </a:solidFill>
              </a:rPr>
              <a:t>DHCPOFFER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Fonctionnement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49F2AEE-A7A6-4F10-AEEE-7D62E633DAB7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48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9144000" cy="4389437"/>
          </a:xfrm>
        </p:spPr>
        <p:txBody>
          <a:bodyPr rtlCol="0">
            <a:normAutofit/>
          </a:bodyPr>
          <a:lstStyle/>
          <a:p>
            <a:pPr marL="274320" lvl="1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L'adresse IP retournée est réservée </a:t>
            </a:r>
            <a:r>
              <a:rPr lang="fr-FR" alt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temporairement</a:t>
            </a:r>
          </a:p>
          <a:p>
            <a:pPr marL="274320" lvl="1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cas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non réponse d'un serveur le client retente au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bout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2 puis 4, 8, 16 secondes + un temps aléatoire de 0 à 1 seconde</a:t>
            </a:r>
          </a:p>
          <a:p>
            <a:pPr marL="274320" lvl="1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Fonctionnement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2052638"/>
            <a:ext cx="8964613" cy="4471987"/>
          </a:xfrm>
        </p:spPr>
        <p:txBody>
          <a:bodyPr rtlCol="0">
            <a:normAutofit fontScale="92500" lnSpcReduction="20000"/>
          </a:bodyPr>
          <a:lstStyle/>
          <a:p>
            <a:pPr marL="274320" lvl="1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Lorsque le client reçoit une offre IP, il répond en diffusant un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: </a:t>
            </a:r>
            <a:r>
              <a:rPr lang="fr-FR" sz="2800" b="1" dirty="0" smtClean="0">
                <a:solidFill>
                  <a:srgbClr val="FFC000"/>
                </a:solidFill>
              </a:rPr>
              <a:t>DHCPREQUEST</a:t>
            </a:r>
          </a:p>
          <a:p>
            <a:pPr marL="274320" lvl="1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adresses réservée temporairement par l'ensemble des serveurs sont libérées</a:t>
            </a:r>
          </a:p>
          <a:p>
            <a:pPr marL="274320" lvl="1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serveur DHCP qui a reçu l'accusé de réception, envoie un </a:t>
            </a:r>
            <a:r>
              <a:rPr lang="fr-FR" sz="2800" b="1" dirty="0">
                <a:solidFill>
                  <a:srgbClr val="FFC000"/>
                </a:solidFill>
              </a:rPr>
              <a:t>DHCPACK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contenant les informations de configuration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client reçoit alors l'accusé et initialise le p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rotocole TCP/IP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A3AA1FC-18B9-46C0-A056-7F4585E244AC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Fonctionnement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61F9C26-6785-4B84-8B55-02D8F658E257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19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67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893175" cy="480695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2800" b="1" dirty="0" smtClean="0"/>
              <a:t>Renouvellement de bail :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endParaRPr lang="fr-FR" altLang="fr-FR" sz="2800" b="1" dirty="0" smtClean="0"/>
          </a:p>
          <a:p>
            <a:pPr marL="274320" lvl="1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client tente automatiquement de renouveler son bail à 50% de sa durée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Il envoie un 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DHCPREQUEST</a:t>
            </a:r>
            <a:r>
              <a:rPr lang="fr-FR" altLang="fr-FR" sz="2400" dirty="0" smtClean="0"/>
              <a:t> au serveur</a:t>
            </a:r>
          </a:p>
          <a:p>
            <a:pPr marL="457207" lvl="1" indent="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400" dirty="0" smtClean="0"/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Le serveur répond par un 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DHCPACK</a:t>
            </a:r>
            <a:r>
              <a:rPr lang="fr-FR" altLang="fr-FR" sz="2400" dirty="0" smtClean="0"/>
              <a:t> contenant son bail et sa configuration mise à jour</a:t>
            </a:r>
          </a:p>
          <a:p>
            <a:pPr marL="457207" lvl="1" indent="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400" dirty="0" smtClean="0"/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Si le serveur ne répond pas il réessayera à 75% puis à 85% du temps restant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CC4879F-0DC4-4F84-A7AB-03BDC0B5C984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2291" name="Titre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3625"/>
            <a:ext cx="8967788" cy="5651500"/>
          </a:xfrm>
          <a:blipFill dpi="0" rotWithShape="1">
            <a:blip r:embed="rId3"/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Fonctionnement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F4944A7-A217-4DFD-80B3-03DECEFC4E9D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67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9036050" cy="4389437"/>
          </a:xfrm>
        </p:spPr>
        <p:txBody>
          <a:bodyPr rtlCol="0">
            <a:normAutofit/>
          </a:bodyPr>
          <a:lstStyle/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S'il n'a toujours pas de réponse il enverra un 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DHCPDISCOVER</a:t>
            </a:r>
          </a:p>
          <a:p>
            <a:pPr marL="457207" lvl="1" indent="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400" dirty="0" smtClean="0"/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Si le bail est écoulé, l'IP est </a:t>
            </a:r>
            <a:r>
              <a:rPr lang="fr-FR" altLang="fr-FR" sz="2400" dirty="0" smtClean="0">
                <a:solidFill>
                  <a:schemeClr val="accent3"/>
                </a:solidFill>
              </a:rPr>
              <a:t>immédiatement libérée </a:t>
            </a:r>
            <a:r>
              <a:rPr lang="fr-FR" altLang="fr-FR" sz="2400" dirty="0" smtClean="0"/>
              <a:t>et la demande d'attribution doit recommencer</a:t>
            </a:r>
            <a:endParaRPr lang="fr-FR" alt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 smtClean="0"/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/>
              <a:t>Si un client demande à renouveler un bail non valide, le serveur répond par un 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DHCPNAK</a:t>
            </a:r>
            <a:r>
              <a:rPr lang="fr-FR" altLang="fr-FR" sz="2400" dirty="0" smtClean="0"/>
              <a:t>, le client doit redemander une nouvelle adresse 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Installation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1C20458-9C2C-4143-ABA4-547C49F34DD5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2254250"/>
            <a:ext cx="8229600" cy="4389438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serveur DHCP doit </a:t>
            </a:r>
          </a:p>
          <a:p>
            <a:pPr marL="0" indent="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charset="2"/>
              <a:buNone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voir une IP fixe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Lancer le gestionnaire de serveur</a:t>
            </a: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Ajouter un rôle</a:t>
            </a: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Choisir « Serveur DHCP »</a:t>
            </a: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Cliquez sur « Suivant » et à nouveau sur « Suivant » pour démarrer l’assistant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62050"/>
            <a:ext cx="4238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 sous 2008 server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D08A8E8-C32A-449B-9142-D2C49012D4EB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662238"/>
            <a:ext cx="60674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EFF80BD-1A89-426A-B6B2-E8385468233F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914525"/>
            <a:ext cx="56769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207AFB8-07BD-41F3-9677-941D5476292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090738"/>
            <a:ext cx="5705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3B75B43-B1D9-4FC0-9941-FC6DDB32E80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790700"/>
            <a:ext cx="57245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7AACB0F-7ED1-49F9-9DF1-E56F63707739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76425"/>
            <a:ext cx="4800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9CFCEA0-DC90-48CE-8B42-EA1D50EC9E44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119313"/>
            <a:ext cx="4810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B1FA63A-B177-4E1E-A27E-44D23252846E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028825"/>
            <a:ext cx="47815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102EDCF-5B43-45DE-8878-D523063D291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29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866900"/>
            <a:ext cx="47815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Réseau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9C94CCA-A8FD-4B3C-8B64-586D7A8CAFE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/>
            <a:endParaRPr lang="fr-FR" altLang="fr-FR" sz="3200" smtClean="0"/>
          </a:p>
          <a:p>
            <a:pPr eaLnBrk="1" hangingPunct="1"/>
            <a:r>
              <a:rPr lang="fr-FR" altLang="fr-FR" sz="3200" smtClean="0"/>
              <a:t>Tout sur 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65F196E-9A35-45B1-882A-AE195CDAFF76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66900"/>
            <a:ext cx="4800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8D7598C-5ACA-4770-9B08-5C6B0DD74E4F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957388"/>
            <a:ext cx="4800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FB7FB91-989D-4136-BBCA-C649F6316C79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171700"/>
            <a:ext cx="4829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461E366-EA0C-4FD1-BDF9-3EC234914026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109788"/>
            <a:ext cx="4800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55C05A5-8951-450B-9311-B30503A1FD1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947863"/>
            <a:ext cx="4810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07212EC-6114-4A56-A3A7-68E11F3B04EE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895475"/>
            <a:ext cx="47910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Installation</a:t>
            </a:r>
            <a:b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C’est fini !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A7F35AA-3842-4217-82A6-C87A91EDB942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14638"/>
            <a:ext cx="4800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Serveur : Autoriser le serveur !!!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81560D1-B1F3-4798-8039-8A56F52B24CE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609850"/>
            <a:ext cx="4781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Configuration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F75B3AF-577E-4644-824F-FE8851C35FF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7108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964613" cy="4806950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options </a:t>
            </a:r>
            <a:r>
              <a:rPr lang="fr-FR" alt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DHCP, e</a:t>
            </a:r>
            <a:r>
              <a:rPr lang="fr-FR" altLang="fr-FR" sz="2600" dirty="0" smtClean="0"/>
              <a:t>lle peuvent être définies :</a:t>
            </a:r>
          </a:p>
          <a:p>
            <a:pPr marL="742956" lvl="1" indent="-34290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 smtClean="0"/>
          </a:p>
          <a:p>
            <a:pPr marL="742956" lvl="1" indent="-34290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600" b="1" dirty="0" smtClean="0">
                <a:solidFill>
                  <a:srgbClr val="FFC000"/>
                </a:solidFill>
              </a:rPr>
              <a:t>Au niveau serveur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 </a:t>
            </a:r>
            <a:r>
              <a:rPr lang="fr-FR" altLang="fr-FR" sz="2200" dirty="0" smtClean="0"/>
              <a:t>Elles s'appliquent à tous les clients DHCP</a:t>
            </a:r>
          </a:p>
          <a:p>
            <a:pPr marL="742956" lvl="1" indent="-34290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/>
          </a:p>
          <a:p>
            <a:pPr marL="742956" lvl="1" indent="-34290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600" b="1" dirty="0">
                <a:solidFill>
                  <a:srgbClr val="FFC000"/>
                </a:solidFill>
              </a:rPr>
              <a:t>Au niveau de l'étendue 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/>
              <a:t>Elles s'appliquent uniquement au client de l'étendue.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/>
              <a:t>Cette configuration est prioritaire sur celle du serveur.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Configuration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7E689FE-3EE6-43E1-8B38-3567A2F6E00C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39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180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964613" cy="480695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2600" b="1" dirty="0" smtClean="0">
                <a:solidFill>
                  <a:srgbClr val="FFC000"/>
                </a:solidFill>
              </a:rPr>
              <a:t>Au niveau de la classe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fr-FR" altLang="fr-FR" sz="2600" dirty="0" smtClean="0"/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Les options sont appliquées </a:t>
            </a:r>
            <a:r>
              <a:rPr lang="fr-FR" altLang="fr-FR" sz="2400" dirty="0" smtClean="0">
                <a:solidFill>
                  <a:schemeClr val="accent3"/>
                </a:solidFill>
              </a:rPr>
              <a:t>aux clients </a:t>
            </a:r>
            <a:r>
              <a:rPr lang="fr-FR" altLang="fr-FR" sz="2400" dirty="0" smtClean="0"/>
              <a:t>qui  appartiennent à la classe. 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endParaRPr lang="fr-FR" altLang="fr-FR" sz="2400" dirty="0" smtClean="0"/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Les classes sont définies sur les clients. Les options de classe sont </a:t>
            </a:r>
            <a:r>
              <a:rPr lang="fr-FR" altLang="fr-FR" sz="2400" dirty="0" smtClean="0">
                <a:solidFill>
                  <a:schemeClr val="accent3"/>
                </a:solidFill>
              </a:rPr>
              <a:t>les plus prioritaires.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97825" cy="1450975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CONFIGURER TCP/IP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8B96563-87A0-4269-BDAE-37579F99F066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24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2254250"/>
            <a:ext cx="8229600" cy="4389438"/>
          </a:xfrm>
        </p:spPr>
        <p:txBody>
          <a:bodyPr rtlCol="0">
            <a:normAutofit/>
          </a:bodyPr>
          <a:lstStyle/>
          <a:p>
            <a:pPr marL="91440" indent="-9144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800" b="1" dirty="0" smtClean="0"/>
              <a:t> Configuration manuelle</a:t>
            </a:r>
          </a:p>
          <a:p>
            <a:pPr marL="91440" indent="-9144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fr-FR" altLang="fr-F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Très robuste</a:t>
            </a: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 besoin de serveur</a:t>
            </a: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d'adressage difficilement modifiable</a:t>
            </a: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Peu ou pas d'utilisateur invité</a:t>
            </a: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Présence de l'informaticien nécessaire pour distribuer les adresses IP</a:t>
            </a: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 à la prise d'adresse sauvage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classes DHCP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E5C429A-D9BF-4286-B078-F1C3255F1020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0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748713" cy="438943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dirty="0" smtClean="0"/>
              <a:t>Les classes d'utilisateurs permettent aux clients DHCP de se différencier en définissant une option</a:t>
            </a:r>
          </a:p>
          <a:p>
            <a:pPr eaLnBrk="1" hangingPunct="1">
              <a:defRPr/>
            </a:pPr>
            <a:endParaRPr lang="fr-FR" altLang="fr-FR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fr-FR" altLang="fr-FR" dirty="0" smtClean="0"/>
          </a:p>
          <a:p>
            <a:pPr eaLnBrk="1" hangingPunct="1">
              <a:defRPr/>
            </a:pPr>
            <a:r>
              <a:rPr lang="fr-FR" altLang="fr-FR" sz="2400" dirty="0" smtClean="0"/>
              <a:t>Personnalisation des classes DHCP sur le client via:</a:t>
            </a:r>
            <a:br>
              <a:rPr lang="fr-FR" altLang="fr-FR" sz="2400" dirty="0" smtClean="0"/>
            </a:br>
            <a:r>
              <a:rPr lang="fr-FR" altLang="fr-FR" sz="2400" b="1" dirty="0" smtClean="0">
                <a:solidFill>
                  <a:srgbClr val="FFC000"/>
                </a:solidFill>
              </a:rPr>
              <a:t> </a:t>
            </a:r>
            <a:r>
              <a:rPr lang="fr-FR" altLang="fr-FR" sz="2400" b="1" dirty="0" err="1" smtClean="0">
                <a:solidFill>
                  <a:srgbClr val="FFC000"/>
                </a:solidFill>
              </a:rPr>
              <a:t>Ipconfig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 /</a:t>
            </a:r>
            <a:r>
              <a:rPr lang="fr-FR" altLang="fr-FR" sz="2400" b="1" dirty="0" err="1" smtClean="0">
                <a:solidFill>
                  <a:srgbClr val="FFC000"/>
                </a:solidFill>
              </a:rPr>
              <a:t>setclassid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 </a:t>
            </a:r>
            <a:r>
              <a:rPr lang="fr-FR" altLang="fr-FR" sz="2400" dirty="0" smtClean="0"/>
              <a:t>"Connexion au réseau local" </a:t>
            </a:r>
            <a:r>
              <a:rPr lang="fr-FR" altLang="fr-FR" sz="2400" dirty="0" err="1" smtClean="0"/>
              <a:t>MonIDClass</a:t>
            </a:r>
            <a:endParaRPr lang="fr-FR" alt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Agent relais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73D7EB0-202E-4C62-818E-E53F0C0CB017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228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964613" cy="466248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dirty="0" smtClean="0"/>
              <a:t>L'Agent relais DHCP transfère les messages DHCP entre les clients et le serveur DHCP 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sur différents réseaux IP</a:t>
            </a:r>
          </a:p>
          <a:p>
            <a:pPr eaLnBrk="1" hangingPunct="1">
              <a:defRPr/>
            </a:pPr>
            <a:endParaRPr lang="fr-FR" altLang="fr-FR" sz="2400" dirty="0" smtClean="0"/>
          </a:p>
          <a:p>
            <a:pPr eaLnBrk="1" hangingPunct="1">
              <a:defRPr/>
            </a:pPr>
            <a:r>
              <a:rPr lang="fr-FR" altLang="fr-FR" sz="2400" dirty="0" smtClean="0"/>
              <a:t>Pour chaque segment de réseau IP contenant des clients DHCP, un ordinateur ou un serveur DHCP agissant en tant </a:t>
            </a:r>
            <a:r>
              <a:rPr lang="fr-FR" altLang="fr-FR" sz="2400" dirty="0" smtClean="0">
                <a:solidFill>
                  <a:schemeClr val="accent3"/>
                </a:solidFill>
              </a:rPr>
              <a:t>qu'Agent relais DHCP</a:t>
            </a:r>
            <a:r>
              <a:rPr lang="fr-FR" altLang="fr-FR" sz="2400" dirty="0" smtClean="0"/>
              <a:t> est requis (Service RRAS activé)</a:t>
            </a:r>
          </a:p>
          <a:p>
            <a:pPr eaLnBrk="1" hangingPunct="1">
              <a:defRPr/>
            </a:pPr>
            <a:endParaRPr lang="fr-FR" altLang="fr-FR" sz="2400" dirty="0" smtClean="0"/>
          </a:p>
          <a:p>
            <a:pPr eaLnBrk="1" hangingPunct="1">
              <a:defRPr/>
            </a:pPr>
            <a:r>
              <a:rPr lang="fr-FR" altLang="fr-FR" sz="2400" dirty="0" smtClean="0"/>
              <a:t>Ce service n'est requis que si votre routeur ne supporte pas cette fonction (RFC 1542)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323850" y="58738"/>
            <a:ext cx="7281863" cy="1400175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DHCP en ligne de commande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C1B15C0-ECD4-4F5F-BE92-E71C29F9724E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180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-17463" y="1628775"/>
            <a:ext cx="9144001" cy="5229225"/>
          </a:xfrm>
        </p:spPr>
        <p:txBody>
          <a:bodyPr rtlCol="0">
            <a:normAutofit fontScale="92500" lnSpcReduction="20000"/>
          </a:bodyPr>
          <a:lstStyle/>
          <a:p>
            <a:pPr marL="0" indent="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/>
            </a:pPr>
            <a:endParaRPr lang="fr-FR" altLang="fr-FR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Utilisez ipconfig.exe </a:t>
            </a:r>
            <a:r>
              <a:rPr lang="fr-FR" alt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2000, 2003, </a:t>
            </a:r>
            <a:r>
              <a:rPr lang="fr-FR" alt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2008, 2012, </a:t>
            </a:r>
            <a:r>
              <a:rPr lang="fr-FR" altLang="fr-FR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Seven</a:t>
            </a:r>
            <a:r>
              <a:rPr lang="fr-FR" alt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10 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34290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Pour vérifier le bail d'un client DHCP</a:t>
            </a:r>
          </a:p>
          <a:p>
            <a:pPr marL="914416" lvl="2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fr-FR" altLang="fr-FR" sz="2600" b="1" dirty="0" err="1">
                <a:solidFill>
                  <a:srgbClr val="FFC000"/>
                </a:solidFill>
              </a:rPr>
              <a:t>ipconfig</a:t>
            </a:r>
            <a:r>
              <a:rPr lang="fr-FR" altLang="fr-FR" sz="2600" b="1" dirty="0">
                <a:solidFill>
                  <a:srgbClr val="FFC000"/>
                </a:solidFill>
              </a:rPr>
              <a:t> /</a:t>
            </a:r>
            <a:r>
              <a:rPr lang="fr-FR" altLang="fr-FR" sz="2600" b="1" dirty="0" smtClean="0">
                <a:solidFill>
                  <a:srgbClr val="FFC000"/>
                </a:solidFill>
              </a:rPr>
              <a:t>all</a:t>
            </a:r>
          </a:p>
          <a:p>
            <a:pPr marL="914416" lvl="2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600" b="1" dirty="0" smtClean="0">
              <a:solidFill>
                <a:srgbClr val="FFC000"/>
              </a:solidFill>
            </a:endParaRP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Pour libérer le bail d'un client </a:t>
            </a:r>
            <a:r>
              <a:rPr lang="fr-FR" altLang="fr-FR" sz="2400" dirty="0" smtClean="0"/>
              <a:t>DHCP</a:t>
            </a:r>
          </a:p>
          <a:p>
            <a:pPr marL="914416" lvl="2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fr-FR" altLang="fr-FR" sz="2600" b="1" dirty="0" err="1" smtClean="0">
                <a:solidFill>
                  <a:srgbClr val="FFC000"/>
                </a:solidFill>
              </a:rPr>
              <a:t>ipconfig</a:t>
            </a:r>
            <a:r>
              <a:rPr lang="fr-FR" altLang="fr-FR" sz="2600" b="1" dirty="0" smtClean="0">
                <a:solidFill>
                  <a:srgbClr val="FFC000"/>
                </a:solidFill>
              </a:rPr>
              <a:t> </a:t>
            </a:r>
            <a:r>
              <a:rPr lang="fr-FR" altLang="fr-FR" sz="2600" b="1" dirty="0">
                <a:solidFill>
                  <a:srgbClr val="FFC000"/>
                </a:solidFill>
              </a:rPr>
              <a:t>/</a:t>
            </a:r>
            <a:r>
              <a:rPr lang="fr-FR" altLang="fr-FR" sz="2600" b="1" dirty="0" smtClean="0">
                <a:solidFill>
                  <a:srgbClr val="FFC000"/>
                </a:solidFill>
              </a:rPr>
              <a:t>release</a:t>
            </a:r>
          </a:p>
          <a:p>
            <a:pPr marL="914416" lvl="2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600" b="1" dirty="0">
              <a:solidFill>
                <a:srgbClr val="FFC000"/>
              </a:solidFill>
            </a:endParaRP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Pour renouveler le bail d'un client DHCP</a:t>
            </a:r>
          </a:p>
          <a:p>
            <a:pPr marL="914416" lvl="2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fr-FR" altLang="fr-FR" sz="2600" b="1" dirty="0" err="1">
                <a:solidFill>
                  <a:srgbClr val="FFC000"/>
                </a:solidFill>
              </a:rPr>
              <a:t>ipconfig</a:t>
            </a:r>
            <a:r>
              <a:rPr lang="fr-FR" altLang="fr-FR" sz="2400" dirty="0" smtClean="0"/>
              <a:t> </a:t>
            </a:r>
            <a:r>
              <a:rPr lang="fr-FR" altLang="fr-FR" sz="2600" b="1" dirty="0">
                <a:solidFill>
                  <a:srgbClr val="FFC000"/>
                </a:solidFill>
              </a:rPr>
              <a:t>/</a:t>
            </a:r>
            <a:r>
              <a:rPr lang="fr-FR" altLang="fr-FR" sz="2600" b="1" dirty="0" err="1">
                <a:solidFill>
                  <a:srgbClr val="FFC000"/>
                </a:solidFill>
              </a:rPr>
              <a:t>renew</a:t>
            </a:r>
            <a:endParaRPr lang="fr-FR" altLang="fr-FR" sz="2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logs de DHCP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3503945-7555-4A09-91AF-0A3CDB87604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427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/>
            <a:r>
              <a:rPr lang="fr-FR" altLang="fr-FR" sz="2400" smtClean="0"/>
              <a:t>Dans le répertoire c:\windows\system32\dhcp</a:t>
            </a:r>
          </a:p>
          <a:p>
            <a:pPr eaLnBrk="1" hangingPunct="1"/>
            <a:endParaRPr lang="fr-FR" altLang="fr-FR" sz="2400" smtClean="0"/>
          </a:p>
          <a:p>
            <a:pPr eaLnBrk="1" hangingPunct="1"/>
            <a:r>
              <a:rPr lang="fr-FR" altLang="fr-FR" sz="2400" smtClean="0"/>
              <a:t>Par défaut un fichier par jour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D12755B-3CBC-4D27-8ECC-ECFDDC2414E6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227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928688"/>
            <a:ext cx="9036050" cy="53086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base de données se situe dans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C:\windows\system32\dhcp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sauvegarde </a:t>
            </a: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 </a:t>
            </a: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dans: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C:\windows\system32\backup\jet\new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réparer la base utiliser l'utilitaire jetpack.exe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dirty="0" smtClean="0"/>
              <a:t>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260350"/>
            <a:ext cx="74882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4000" b="1" dirty="0">
                <a:latin typeface="Franklin Gothic Book"/>
                <a:ea typeface="+mj-ea"/>
                <a:cs typeface="+mj-cs"/>
              </a:rPr>
              <a:t>DHCP </a:t>
            </a:r>
            <a:endParaRPr lang="fr-FR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Dépannage de TCP/IP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4CE6CF3-BC69-46B4-9879-C401D5A6D32E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632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8229600" cy="4389437"/>
          </a:xfrm>
        </p:spPr>
        <p:txBody>
          <a:bodyPr/>
          <a:lstStyle/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Vérifier votre configuration en lançant en ligne de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commande :  </a:t>
            </a:r>
            <a:r>
              <a:rPr lang="fr-FR" altLang="fr-FR" sz="2400" b="1" dirty="0" err="1">
                <a:solidFill>
                  <a:srgbClr val="FFC000"/>
                </a:solidFill>
              </a:rPr>
              <a:t>Ipconfig</a:t>
            </a:r>
            <a:r>
              <a:rPr lang="fr-FR" altLang="fr-FR" sz="2400" b="1" dirty="0">
                <a:solidFill>
                  <a:srgbClr val="FFC000"/>
                </a:solidFill>
              </a:rPr>
              <a:t> /all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altLang="fr-FR" sz="20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Vous devez obtenir votre adresse, masque, sous réseau et passerelle etc.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altLang="fr-FR" sz="20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 Si votre adresse est </a:t>
            </a:r>
            <a:r>
              <a:rPr lang="fr-FR" altLang="fr-FR" sz="2000" b="1" dirty="0" smtClean="0"/>
              <a:t>169.254.x.y </a:t>
            </a:r>
            <a:r>
              <a:rPr lang="fr-FR" altLang="fr-FR" sz="2000" dirty="0" smtClean="0"/>
              <a:t>?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1800" b="1" dirty="0" smtClean="0">
                <a:solidFill>
                  <a:srgbClr val="FFC000"/>
                </a:solidFill>
              </a:rPr>
              <a:t>APIPA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En cas de conflit d'adresse votre adresse s'affiche mais </a:t>
            </a:r>
            <a:r>
              <a:rPr lang="fr-FR" altLang="fr-FR" sz="2000" dirty="0" smtClean="0"/>
              <a:t>comment est votre </a:t>
            </a:r>
            <a:r>
              <a:rPr lang="fr-FR" altLang="fr-FR" sz="2000" dirty="0"/>
              <a:t>masque est </a:t>
            </a:r>
            <a:r>
              <a:rPr lang="fr-FR" altLang="fr-FR" sz="2000" dirty="0" smtClean="0"/>
              <a:t>?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1800" b="1" dirty="0" smtClean="0">
                <a:solidFill>
                  <a:srgbClr val="FFC000"/>
                </a:solidFill>
              </a:rPr>
              <a:t>Masque en 0.0.0.0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Dépannage de TCP/IP</a:t>
            </a:r>
          </a:p>
        </p:txBody>
      </p:sp>
      <p:sp>
        <p:nvSpPr>
          <p:cNvPr id="48132" name="Espace réservé du contenu 3"/>
          <p:cNvSpPr>
            <a:spLocks noGrp="1"/>
          </p:cNvSpPr>
          <p:nvPr>
            <p:ph idx="1"/>
          </p:nvPr>
        </p:nvSpPr>
        <p:spPr>
          <a:xfrm>
            <a:off x="323850" y="1628775"/>
            <a:ext cx="8532813" cy="4824413"/>
          </a:xfrm>
        </p:spPr>
        <p:txBody>
          <a:bodyPr rtlCol="0">
            <a:normAutofit fontScale="92500" lnSpcReduction="20000"/>
          </a:bodyPr>
          <a:lstStyle/>
          <a:p>
            <a:pPr marL="274320" indent="-274320" defTabSz="457207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tester TCP/IP il faut suivre les étapes suivantes dans </a:t>
            </a:r>
            <a:r>
              <a:rPr lang="fr-FR" alt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l'ordre :</a:t>
            </a: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Ping de l'adresse de bouclage: </a:t>
            </a:r>
            <a:r>
              <a:rPr lang="fr-FR" altLang="fr-FR" sz="2000" b="1" dirty="0" err="1" smtClean="0">
                <a:solidFill>
                  <a:srgbClr val="FFC000"/>
                </a:solidFill>
              </a:rPr>
              <a:t>ping</a:t>
            </a:r>
            <a:r>
              <a:rPr lang="fr-FR" altLang="fr-FR" sz="2000" b="1" dirty="0" smtClean="0">
                <a:solidFill>
                  <a:srgbClr val="FFC000"/>
                </a:solidFill>
              </a:rPr>
              <a:t> 127.0.0.1</a:t>
            </a: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fr-FR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Ping de la machine locale pour détecter les conflits</a:t>
            </a: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fr-FR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Ping de la passerelle</a:t>
            </a: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fr-FR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Ping de l'adresse IP d'une autre machine</a:t>
            </a: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fr-FR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Ping d'une machine en utilisant son nom pour vérifier le </a:t>
            </a:r>
            <a:r>
              <a:rPr lang="fr-FR" altLang="fr-FR" sz="2000" b="1" dirty="0" smtClean="0">
                <a:solidFill>
                  <a:srgbClr val="FFC000"/>
                </a:solidFill>
              </a:rPr>
              <a:t>serveur </a:t>
            </a:r>
            <a:r>
              <a:rPr lang="fr-FR" altLang="fr-FR" sz="2000" b="1" dirty="0" err="1" smtClean="0">
                <a:solidFill>
                  <a:srgbClr val="FFC000"/>
                </a:solidFill>
              </a:rPr>
              <a:t>dns</a:t>
            </a:r>
            <a:r>
              <a:rPr lang="fr-FR" altLang="fr-FR" sz="2000" b="1" dirty="0" smtClean="0">
                <a:solidFill>
                  <a:srgbClr val="FFC000"/>
                </a:solidFill>
              </a:rPr>
              <a:t> ou </a:t>
            </a:r>
            <a:r>
              <a:rPr lang="fr-FR" altLang="fr-FR" sz="2000" b="1" dirty="0" err="1" smtClean="0">
                <a:solidFill>
                  <a:srgbClr val="FFC000"/>
                </a:solidFill>
              </a:rPr>
              <a:t>wins</a:t>
            </a:r>
            <a:endParaRPr lang="fr-FR" altLang="fr-FR" sz="2000" b="1" dirty="0" smtClean="0">
              <a:solidFill>
                <a:srgbClr val="FFC000"/>
              </a:solidFill>
            </a:endParaRP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fr-FR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4068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alt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ping</a:t>
            </a: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peuvent aussi être filtrés par le firewall des machines source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D208638-CAB7-48B8-B10F-541190F84797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services de Nommages</a:t>
            </a:r>
          </a:p>
        </p:txBody>
      </p:sp>
      <p:sp>
        <p:nvSpPr>
          <p:cNvPr id="3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712D1A4-89BB-4576-A524-7C2F9185DE0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374650" y="-74613"/>
            <a:ext cx="8734425" cy="1558926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L' explorateur d'ordinateur de </a:t>
            </a:r>
            <a:r>
              <a:rPr lang="fr-FR" alt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NetBios</a:t>
            </a:r>
            <a:r>
              <a:rPr lang="fr-FR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(avant Windows 2000 et pour le </a:t>
            </a:r>
            <a:r>
              <a:rPr lang="fr-FR" altLang="fr-F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workgroup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8135883-C2C2-4A32-BBE2-25C412D9229D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395288" y="1484313"/>
            <a:ext cx="8748712" cy="5040312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machine est élue maître du réseau par l'ensemble des machines.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C'est </a:t>
            </a:r>
            <a:r>
              <a:rPr lang="fr-FR" sz="2400" b="1" dirty="0">
                <a:solidFill>
                  <a:srgbClr val="FFC000"/>
                </a:solidFill>
              </a:rPr>
              <a:t>l'explorateur maître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(master browser). 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y a un explorateur maître par protocole Service « bavard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:</a:t>
            </a:r>
          </a:p>
          <a:p>
            <a:pPr marL="0" indent="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 defTabSz="457207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Élection dynamique de l’explorateur maître Mise à jour en continu par annonces</a:t>
            </a:r>
          </a:p>
          <a:p>
            <a:pPr marL="822960" lvl="1" indent="-457200" defTabSz="457207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08660" lvl="1" indent="-342900" defTabSz="457207" eaLnBrk="1" fontAlgn="auto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Contrôler pour éviter des élections successives via une clef de</a:t>
            </a:r>
            <a:b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5" y="981075"/>
            <a:ext cx="8820150" cy="1439863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Les services de nommages  1ère évolution… Le Serveur WINS</a:t>
            </a:r>
          </a:p>
        </p:txBody>
      </p:sp>
      <p:sp>
        <p:nvSpPr>
          <p:cNvPr id="3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4B58450-9425-4DAD-AF5A-3995AFD4883D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49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-107950" y="295275"/>
            <a:ext cx="8335963" cy="1400175"/>
          </a:xfrm>
        </p:spPr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CONFIGURER TCP/IP</a:t>
            </a:r>
            <a:endParaRPr lang="fr-FR" alt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70C8121-6BCF-461C-B0D6-9F51DC2F9E70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 rtlCol="0">
            <a:normAutofit/>
          </a:bodyPr>
          <a:lstStyle/>
          <a:p>
            <a:pPr marL="91440" indent="-9144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800" b="1" dirty="0" smtClean="0"/>
              <a:t> Configuration </a:t>
            </a:r>
            <a:r>
              <a:rPr lang="fr-FR" altLang="fr-FR" sz="2800" b="1" dirty="0"/>
              <a:t>automatique : </a:t>
            </a:r>
            <a:endParaRPr lang="fr-FR" altLang="fr-FR" sz="2800" b="1" dirty="0" smtClean="0"/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APIPA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DHCP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serveur WINS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FF2B730-7A62-421C-942C-CB8B8F08951F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228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73025" y="1700213"/>
            <a:ext cx="9036050" cy="4840287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Chaque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utilisatrice de 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WINS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s’enregistre automatiquement </a:t>
            </a:r>
          </a:p>
          <a:p>
            <a:pPr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nom de l’utilisateur est aussi enregistré dans WINS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Possibilité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réplication WINS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 domaine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réseaux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étendus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permettre la communication entre les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clients antérieurs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</a:p>
          <a:p>
            <a:pPr marL="0" indent="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serveur Wins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763778B-76EE-4B9E-9B46-33244893E2E5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228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73025" y="1700213"/>
            <a:ext cx="9036050" cy="4840287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d'utiliser les noms NetBIOS avec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Permettait de voir dans voisinage réseau les </a:t>
            </a:r>
            <a:r>
              <a:rPr lang="fr-FR" alt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PCs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plusieurs </a:t>
            </a:r>
            <a:r>
              <a:rPr lang="fr-FR" alt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subnet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phase d'obsolescence. Remplacé par </a:t>
            </a:r>
            <a:r>
              <a:rPr lang="fr-FR" altLang="fr-FR" sz="2400" b="1" dirty="0">
                <a:solidFill>
                  <a:srgbClr val="FFC000"/>
                </a:solidFill>
              </a:rPr>
              <a:t>le DNS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partir de Windows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628775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d'un serveur Wins</a:t>
            </a:r>
            <a:b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(avec 2008 server)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119CF97-622C-4D99-8106-CF1A773E55A3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63484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268413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d'un serveur Wins</a:t>
            </a:r>
            <a:b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(avec 2008 server)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205E739-D77C-4AA1-8ADA-924855B64DAC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6357937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341438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d'un serveur Wins</a:t>
            </a:r>
            <a:b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(avec 2008 server)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CD991AD-CD4D-4F42-BED7-35214EAE34A3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700838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268413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d'un serveur Wins</a:t>
            </a:r>
            <a:b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(avec 2008 server)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F8C7DD0-9E86-483A-9E5F-0E04A65B6DD2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6629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0A7B24E-8877-42F1-8DF9-D30ACA5B80B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349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9036050" cy="4840287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système DNS introduit une convention de nommage hiérarchique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domaines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commence par </a:t>
            </a:r>
            <a:r>
              <a:rPr lang="fr-FR" altLang="fr-FR" sz="2200" b="1" dirty="0">
                <a:solidFill>
                  <a:srgbClr val="FFC000"/>
                </a:solidFill>
              </a:rPr>
              <a:t>un domaine racine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appelé </a:t>
            </a:r>
            <a:r>
              <a:rPr lang="fr-FR" altLang="fr-FR" sz="2200" b="1" dirty="0">
                <a:solidFill>
                  <a:srgbClr val="FFC000"/>
                </a:solidFill>
              </a:rPr>
              <a:t>"." 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domaines situés directement sous le domaine racine sont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appelés domaines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premier niveau ou TLD (Top </a:t>
            </a:r>
            <a:r>
              <a:rPr lang="fr-FR" alt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Domain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/>
              <a:t>Ils sont gérés </a:t>
            </a:r>
            <a:r>
              <a:rPr lang="fr-FR" altLang="fr-FR" sz="2400" b="1" dirty="0" smtClean="0">
                <a:solidFill>
                  <a:srgbClr val="FFC000"/>
                </a:solidFill>
              </a:rPr>
              <a:t>par l'ICANN </a:t>
            </a:r>
            <a:r>
              <a:rPr lang="fr-FR" altLang="fr-FR" sz="2400" dirty="0" smtClean="0"/>
              <a:t>et représentent souvent :</a:t>
            </a:r>
          </a:p>
          <a:p>
            <a:pPr marL="1143006" lvl="2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2000" b="1" dirty="0" smtClean="0">
                <a:solidFill>
                  <a:srgbClr val="FFC000"/>
                </a:solidFill>
              </a:rPr>
              <a:t>la localisation géographique : </a:t>
            </a:r>
            <a:r>
              <a:rPr lang="fr-FR" altLang="fr-FR" sz="2000" dirty="0" smtClean="0"/>
              <a:t>(</a:t>
            </a:r>
            <a:r>
              <a:rPr lang="fr-FR" altLang="fr-FR" sz="2000" dirty="0" err="1" smtClean="0"/>
              <a:t>fr</a:t>
            </a:r>
            <a:r>
              <a:rPr lang="fr-FR" altLang="fr-FR" sz="2000" dirty="0" smtClean="0"/>
              <a:t>, </a:t>
            </a:r>
            <a:r>
              <a:rPr lang="fr-FR" altLang="fr-FR" sz="2000" dirty="0" err="1" smtClean="0"/>
              <a:t>be</a:t>
            </a:r>
            <a:r>
              <a:rPr lang="fr-FR" altLang="fr-FR" sz="2000" dirty="0" smtClean="0"/>
              <a:t>, eu, ru, de ...)</a:t>
            </a:r>
          </a:p>
          <a:p>
            <a:pPr marL="1143006" lvl="2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2000" dirty="0" smtClean="0"/>
              <a:t> </a:t>
            </a:r>
            <a:r>
              <a:rPr lang="fr-FR" altLang="fr-FR" sz="2000" b="1" dirty="0" smtClean="0">
                <a:solidFill>
                  <a:srgbClr val="FFC000"/>
                </a:solidFill>
              </a:rPr>
              <a:t>le type de service </a:t>
            </a:r>
            <a:r>
              <a:rPr lang="fr-FR" altLang="fr-FR" sz="2000" dirty="0" smtClean="0"/>
              <a:t>(</a:t>
            </a:r>
            <a:r>
              <a:rPr lang="fr-FR" altLang="fr-FR" sz="2000" dirty="0" err="1" smtClean="0"/>
              <a:t>museum</a:t>
            </a:r>
            <a:r>
              <a:rPr lang="fr-FR" altLang="fr-FR" sz="2000" dirty="0" smtClean="0"/>
              <a:t>, info, </a:t>
            </a:r>
            <a:r>
              <a:rPr lang="fr-FR" altLang="fr-FR" sz="2000" dirty="0" err="1" smtClean="0"/>
              <a:t>org</a:t>
            </a:r>
            <a:r>
              <a:rPr lang="fr-FR" altLang="fr-FR" sz="2000" dirty="0" smtClean="0"/>
              <a:t>, </a:t>
            </a:r>
            <a:r>
              <a:rPr lang="fr-FR" altLang="fr-FR" sz="2000" dirty="0" err="1" smtClean="0"/>
              <a:t>gov</a:t>
            </a:r>
            <a:r>
              <a:rPr lang="fr-FR" altLang="fr-FR" sz="2000" dirty="0" smtClean="0"/>
              <a:t>, mail, ...).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5602983-3392-4988-A8A5-BA8018FA447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349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9036050" cy="5256212"/>
          </a:xfrm>
        </p:spPr>
        <p:txBody>
          <a:bodyPr rtlCol="0">
            <a:normAutofit fontScale="92500" lnSpcReduction="10000"/>
          </a:bodyPr>
          <a:lstStyle/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domaines de </a:t>
            </a:r>
            <a:r>
              <a:rPr lang="fr-FR" altLang="fr-FR" sz="2400" dirty="0">
                <a:solidFill>
                  <a:schemeClr val="accent3"/>
                </a:solidFill>
              </a:rPr>
              <a:t>second niveau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sont disponibles pour les entreprises et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particuliers 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/>
              <a:t>Ils sont distribués et gérés par d'autres sociétés comme </a:t>
            </a:r>
          </a:p>
          <a:p>
            <a:pPr marL="1143006" lvl="2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1900" b="1" dirty="0" smtClean="0">
                <a:solidFill>
                  <a:srgbClr val="FFC000"/>
                </a:solidFill>
              </a:rPr>
              <a:t>l'</a:t>
            </a:r>
            <a:r>
              <a:rPr lang="fr-FR" altLang="fr-FR" sz="1900" b="1" dirty="0" err="1" smtClean="0">
                <a:solidFill>
                  <a:srgbClr val="FFC000"/>
                </a:solidFill>
              </a:rPr>
              <a:t>InterNIC</a:t>
            </a:r>
            <a:r>
              <a:rPr lang="fr-FR" altLang="fr-FR" sz="1900" b="1" dirty="0" smtClean="0">
                <a:solidFill>
                  <a:srgbClr val="FFC000"/>
                </a:solidFill>
              </a:rPr>
              <a:t> </a:t>
            </a:r>
            <a:r>
              <a:rPr lang="fr-FR" altLang="fr-FR" sz="1900" dirty="0" smtClean="0"/>
              <a:t>(une filiale le l'ICANN)</a:t>
            </a:r>
          </a:p>
          <a:p>
            <a:pPr marL="1143006" lvl="2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1900" b="1" dirty="0" smtClean="0">
                <a:solidFill>
                  <a:srgbClr val="FFC000"/>
                </a:solidFill>
              </a:rPr>
              <a:t>l'AFNIC</a:t>
            </a:r>
            <a:r>
              <a:rPr lang="fr-FR" altLang="fr-FR" sz="1900" dirty="0" smtClean="0"/>
              <a:t> (Association Française pour le Nommage Internet en Coopération) qui gère le domaine </a:t>
            </a:r>
            <a:r>
              <a:rPr lang="fr-FR" altLang="fr-FR" sz="1900" dirty="0" err="1" smtClean="0"/>
              <a:t>fr.</a:t>
            </a:r>
            <a:endParaRPr lang="fr-FR" altLang="fr-FR" sz="1900" dirty="0" smtClean="0"/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Enfin </a:t>
            </a:r>
            <a:r>
              <a:rPr lang="fr-FR" altLang="fr-FR" sz="2400" b="1" dirty="0">
                <a:solidFill>
                  <a:srgbClr val="FFC000"/>
                </a:solidFill>
              </a:rPr>
              <a:t>une multitude de sous domaines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peuvent être créés à l'intérieur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d'un domaine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second niveau.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noms de machine utilisant le système DNS sont appelés </a:t>
            </a:r>
            <a:r>
              <a:rPr lang="fr-FR" altLang="fr-FR" sz="2400" b="1" dirty="0">
                <a:solidFill>
                  <a:srgbClr val="FFC000"/>
                </a:solidFill>
              </a:rPr>
              <a:t>noms d'hôtes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Jusqu'à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255 caractères alphanumériques (chiffres et lettres) et le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caractère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trait d'union "-"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599AB08-1C44-40AE-9BA0-82C98AB06A3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451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9144000" cy="5256212"/>
          </a:xfrm>
        </p:spPr>
        <p:txBody>
          <a:bodyPr rtlCol="0">
            <a:normAutofit fontScale="92500" lnSpcReduction="10000"/>
          </a:bodyPr>
          <a:lstStyle/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WINS est </a:t>
            </a:r>
            <a:r>
              <a:rPr lang="fr-FR" altLang="fr-FR" sz="2400" dirty="0">
                <a:solidFill>
                  <a:schemeClr val="accent3"/>
                </a:solidFill>
              </a:rPr>
              <a:t>obsolète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vive le DNS dynamique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Indispensable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les architectures 200X avec Active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Directory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sécurité du domaine repose entièrement sur la </a:t>
            </a:r>
            <a:r>
              <a:rPr lang="fr-FR" altLang="fr-FR" sz="2400" b="1" dirty="0">
                <a:solidFill>
                  <a:srgbClr val="FFC000"/>
                </a:solidFill>
              </a:rPr>
              <a:t>solidité du DNS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limitera l’accès à ce DNS aux machines clientes qui l’utilisent</a:t>
            </a: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sécuriser un site sensible on peut définir et configurer un</a:t>
            </a:r>
            <a:b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domaine local mais cela complique lors des approbations entre</a:t>
            </a:r>
            <a:b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sites </a:t>
            </a:r>
          </a:p>
          <a:p>
            <a:pPr marL="685800" lvl="1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/>
              <a:t>	Exemple:</a:t>
            </a:r>
            <a:br>
              <a:rPr lang="fr-FR" altLang="fr-FR" dirty="0" smtClean="0"/>
            </a:br>
            <a:r>
              <a:rPr lang="fr-FR" altLang="fr-FR" dirty="0" smtClean="0"/>
              <a:t>	"</a:t>
            </a:r>
            <a:r>
              <a:rPr lang="fr-FR" altLang="fr-FR" dirty="0" err="1" smtClean="0"/>
              <a:t>ars.local</a:t>
            </a:r>
            <a:r>
              <a:rPr lang="fr-FR" altLang="fr-FR" dirty="0" smtClean="0"/>
              <a:t>" est un domaine </a:t>
            </a:r>
            <a:r>
              <a:rPr lang="fr-FR" altLang="fr-FR" dirty="0" err="1" smtClean="0"/>
              <a:t>dns</a:t>
            </a:r>
            <a:r>
              <a:rPr lang="fr-FR" altLang="fr-FR" dirty="0" smtClean="0"/>
              <a:t> valide.</a:t>
            </a:r>
            <a:br>
              <a:rPr lang="fr-FR" altLang="fr-FR" dirty="0" smtClean="0"/>
            </a:br>
            <a:r>
              <a:rPr lang="fr-FR" altLang="fr-FR" dirty="0" smtClean="0"/>
              <a:t>	Toujours mettre un .quelque chose comme nom de domaine.</a:t>
            </a:r>
            <a:br>
              <a:rPr lang="fr-FR" altLang="fr-FR" dirty="0" smtClean="0"/>
            </a:br>
            <a:r>
              <a:rPr lang="fr-FR" altLang="fr-FR" dirty="0" smtClean="0"/>
              <a:t>	 Le domaine "ars" n'est pas valide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572500" cy="76835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Résolution des noms sous Windows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D26CA3C-8116-47CE-A852-41161849FB02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59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56959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APIPA</a:t>
            </a:r>
            <a:b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alt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8EA0F4F-01F7-4A28-A7B0-997055ACF024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29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 rtlCol="0">
            <a:normAutofit/>
          </a:bodyPr>
          <a:lstStyle/>
          <a:p>
            <a:pPr marL="91440" indent="-9144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2800" b="1" dirty="0"/>
              <a:t>APIPA (</a:t>
            </a:r>
            <a:r>
              <a:rPr lang="fr-FR" altLang="fr-FR" sz="2800" b="1" dirty="0" err="1"/>
              <a:t>Automatic</a:t>
            </a:r>
            <a:r>
              <a:rPr lang="fr-FR" altLang="fr-FR" sz="2800" b="1" dirty="0"/>
              <a:t> </a:t>
            </a:r>
            <a:r>
              <a:rPr lang="fr-FR" altLang="fr-FR" sz="2800" b="1" dirty="0" err="1"/>
              <a:t>Private</a:t>
            </a:r>
            <a:r>
              <a:rPr lang="fr-FR" altLang="fr-FR" sz="2800" b="1" dirty="0"/>
              <a:t> IP </a:t>
            </a:r>
            <a:r>
              <a:rPr lang="fr-FR" altLang="fr-FR" sz="2800" b="1" dirty="0" err="1"/>
              <a:t>Addressing</a:t>
            </a:r>
            <a:r>
              <a:rPr lang="fr-FR" altLang="fr-FR" sz="2800" b="1" dirty="0" smtClean="0"/>
              <a:t>)</a:t>
            </a:r>
          </a:p>
          <a:p>
            <a:pPr marL="91440" indent="-9144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fr-FR" altLang="fr-FR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384048" lvl="1" indent="-18288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d'adresse privée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automatique</a:t>
            </a:r>
          </a:p>
          <a:p>
            <a:pPr marL="201168" lvl="1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alibri" panose="020F0502020204030204" pitchFamily="34" charset="0"/>
              <a:buNone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seul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sous-réseau</a:t>
            </a:r>
          </a:p>
          <a:p>
            <a:pPr marL="201168" lvl="1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Calibri" panose="020F0502020204030204" pitchFamily="34" charset="0"/>
              <a:buNone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plage d'adresses IP réservées :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169.254.0.0/16</a:t>
            </a:r>
          </a:p>
          <a:p>
            <a:pPr marL="384048" lvl="1" indent="-18288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169.254.0.1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169.254.255.254 </a:t>
            </a:r>
          </a:p>
          <a:p>
            <a:pPr marL="384048" lvl="1" indent="-18288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masque 255.255.0.0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Serveurs DNS racines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4F21A6A-84D9-4754-8844-E39CE589D6B2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963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7950" y="1484313"/>
            <a:ext cx="9144000" cy="4840287"/>
          </a:xfrm>
        </p:spPr>
        <p:txBody>
          <a:bodyPr/>
          <a:lstStyle/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Lorsque le serveur DNS n'est pas configuré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utiliser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altLang="fr-FR" sz="2200" b="1" dirty="0">
                <a:solidFill>
                  <a:srgbClr val="FFC000"/>
                </a:solidFill>
              </a:rPr>
              <a:t>redirecteurs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il se sert </a:t>
            </a:r>
            <a:r>
              <a:rPr lang="fr-FR" altLang="fr-FR" sz="2200" b="1" dirty="0">
                <a:solidFill>
                  <a:srgbClr val="FFC000"/>
                </a:solidFill>
              </a:rPr>
              <a:t>des </a:t>
            </a:r>
            <a:r>
              <a:rPr lang="fr-FR" altLang="fr-FR" sz="2200" b="1" dirty="0" smtClean="0">
                <a:solidFill>
                  <a:srgbClr val="FFC000"/>
                </a:solidFill>
              </a:rPr>
              <a:t>indications de </a:t>
            </a:r>
            <a:r>
              <a:rPr lang="fr-FR" altLang="fr-FR" sz="2200" b="1" dirty="0">
                <a:solidFill>
                  <a:srgbClr val="FFC000"/>
                </a:solidFill>
              </a:rPr>
              <a:t>racine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résoudre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noms d'hôtes ou </a:t>
            </a: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adresses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 appartenant à des zones </a:t>
            </a: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qu'il n'héberge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"serveurs DNS racines" sont </a:t>
            </a:r>
            <a:r>
              <a:rPr lang="fr-FR" altLang="fr-FR" sz="2200" dirty="0">
                <a:solidFill>
                  <a:schemeClr val="accent3"/>
                </a:solidFill>
              </a:rPr>
              <a:t>au nombre de 13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</a:t>
            </a:r>
            <a:b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travers le monde.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défaut, le serveur DNS de Windows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 Server est configuré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utiliser </a:t>
            </a:r>
            <a:r>
              <a:rPr lang="fr-FR" altLang="fr-FR" sz="2200" dirty="0">
                <a:solidFill>
                  <a:schemeClr val="accent3"/>
                </a:solidFill>
              </a:rPr>
              <a:t>ces treize serveurs DNS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Serveurs DNS racines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4FB9A43-C981-4819-BECA-06A4D88AF51D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6888"/>
            <a:ext cx="594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des redirecteurs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0BF9E56-E400-4B08-8CAA-925427A1AA14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168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2397125"/>
            <a:ext cx="9180513" cy="4389438"/>
          </a:xfrm>
        </p:spPr>
        <p:txBody>
          <a:bodyPr/>
          <a:lstStyle/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Lorsque le serveur DNS n'est pas capable de résoudre un nom en adresse IP, il va essayer de contacter un autre serveur DNS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appelle ce serveur </a:t>
            </a:r>
            <a:r>
              <a:rPr lang="fr-FR" altLang="fr-FR" sz="2200" b="1" dirty="0">
                <a:solidFill>
                  <a:srgbClr val="FFC000"/>
                </a:solidFill>
              </a:rPr>
              <a:t>DNS redirecteur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2000 un ou plusieurs redirecteur(s) globaux</a:t>
            </a:r>
          </a:p>
          <a:p>
            <a:pPr eaLnBrk="1" hangingPunct="1"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2003 un ou plusieurs redirecteur(s) par domaine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-36513" y="452438"/>
            <a:ext cx="8431213" cy="1400175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des redirecteurs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4FFAD54-29B8-4633-98E9-5F97F9BB0F34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766888"/>
            <a:ext cx="59626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 du service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F9C1183-6710-491D-880C-9084457E2A3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373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964613" cy="4389437"/>
          </a:xfrm>
        </p:spPr>
        <p:txBody>
          <a:bodyPr/>
          <a:lstStyle/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vous désirez installer </a:t>
            </a:r>
            <a:r>
              <a:rPr lang="fr-FR" altLang="fr-FR" sz="2200" b="1" dirty="0">
                <a:solidFill>
                  <a:srgbClr val="FFC000"/>
                </a:solidFill>
              </a:rPr>
              <a:t>un serveur DNS </a:t>
            </a:r>
            <a:r>
              <a:rPr lang="fr-FR" altLang="fr-FR" sz="2200" dirty="0" smtClean="0"/>
              <a:t>a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 d'exploiter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Active Directory laissez vous guider par l'assistant d'installation de Active Directory</a:t>
            </a: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proposera de faire l'installation</a:t>
            </a:r>
          </a:p>
          <a:p>
            <a:pPr eaLnBrk="1" hangingPunct="1"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pouvez aussi installer le service DNS en passant par l'assistant Configurer de votre serveur</a:t>
            </a:r>
          </a:p>
          <a:p>
            <a:pPr eaLnBrk="1" hangingPunct="1"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faut une adresse IP fixe ainsi que le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DVD-ROM 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Windows 200X Server ou 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du serveur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ED39C64-8FA8-4B63-97C1-F8BE8E313D45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9251950" cy="4389437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grâce à une console dédiée accessible dans : </a:t>
            </a:r>
          </a:p>
          <a:p>
            <a:pPr marL="685800" lvl="1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panneau de configuration / outils d'administration</a:t>
            </a:r>
            <a:b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ou bien en lançant dnsmgmt.msc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deux types de requêtes: </a:t>
            </a: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000" b="1" dirty="0" smtClean="0">
                <a:solidFill>
                  <a:srgbClr val="FFC000"/>
                </a:solidFill>
              </a:rPr>
              <a:t>Requête récursive :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Lorsqu'un serveur DNS reçoit une requête récursive :</a:t>
            </a:r>
          </a:p>
          <a:p>
            <a:pPr marL="1040130" lvl="2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il doit donner la réponse la plus complète possible.</a:t>
            </a:r>
          </a:p>
          <a:p>
            <a:pPr marL="1040130" lvl="2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Il contacte donc souvent d'autres serveurs de noms pour trouver la réponse.</a:t>
            </a: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endParaRPr lang="fr-FR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du serveur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86373D6-50EB-4C96-8DF3-4093C13DF7E3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9251950" cy="4389437"/>
          </a:xfrm>
        </p:spPr>
        <p:txBody>
          <a:bodyPr rtlCol="0">
            <a:normAutofit/>
          </a:bodyPr>
          <a:lstStyle/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endParaRPr lang="fr-FR" b="1" dirty="0" smtClean="0">
              <a:solidFill>
                <a:srgbClr val="FFC000"/>
              </a:solidFill>
            </a:endParaRP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400" b="1" dirty="0" smtClean="0">
                <a:solidFill>
                  <a:srgbClr val="FFC000"/>
                </a:solidFill>
              </a:rPr>
              <a:t>Requête itérative :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Lorsqu'un serveur reçoit une requête</a:t>
            </a:r>
            <a:b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itérative</a:t>
            </a:r>
          </a:p>
          <a:p>
            <a:pPr marL="1040130" lvl="2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il renvoie la meilleure réponse qu'il peut donner</a:t>
            </a:r>
            <a:b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sans contacter d'autres serveurs DNS.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572500" cy="1125537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différents types de zones DNS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796D233-E3C0-47DF-83C9-C459AF458A9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8715375" cy="5040313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existe </a:t>
            </a:r>
            <a:r>
              <a:rPr lang="fr-FR" sz="2400" b="1" dirty="0" smtClean="0"/>
              <a:t>trois types de zones DNS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200" b="1" dirty="0" smtClean="0">
                <a:solidFill>
                  <a:srgbClr val="FFC000"/>
                </a:solidFill>
              </a:rPr>
              <a:t>les zones principales</a:t>
            </a:r>
          </a:p>
          <a:p>
            <a:pPr marL="822960" lvl="2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peut ajouter, modifier et supprimer des enregistrements de ressource</a:t>
            </a:r>
          </a:p>
          <a:p>
            <a:pPr marL="822960" lvl="2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200" b="1" dirty="0" smtClean="0">
                <a:solidFill>
                  <a:srgbClr val="FFC000"/>
                </a:solidFill>
              </a:rPr>
              <a:t>les zones secondaires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sont des copies en lecture seule</a:t>
            </a:r>
            <a:b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d'une zone principale donnée</a:t>
            </a:r>
          </a:p>
          <a:p>
            <a:pPr marL="822960" lvl="2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ne peut pas ajouter ni modifier d'enregistrements de</a:t>
            </a:r>
            <a:b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ressource</a:t>
            </a:r>
          </a:p>
          <a:p>
            <a:pPr marL="822960" lvl="2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la tolérance aux pannes</a:t>
            </a: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0" lvl="1" indent="-246888" defTabSz="45720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Char char=""/>
              <a:defRPr/>
            </a:pPr>
            <a:r>
              <a:rPr lang="fr-FR" sz="2200" b="1" dirty="0" smtClean="0">
                <a:solidFill>
                  <a:srgbClr val="FFC000"/>
                </a:solidFill>
              </a:rPr>
              <a:t>Les zones de stub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sont des copies partielles d'une autre zone.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des services réseaux</a:t>
            </a:r>
          </a:p>
        </p:txBody>
      </p:sp>
      <p:sp>
        <p:nvSpPr>
          <p:cNvPr id="3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5E4B992-17B9-4C19-A40E-0D53457B5296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142875" y="188913"/>
            <a:ext cx="9001125" cy="1271587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des services </a:t>
            </a:r>
            <a:b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réseaux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F0B9A22-6DCA-40E7-8F94-2E4C59FBDB5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69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861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93675" y="1576388"/>
            <a:ext cx="8770938" cy="5092700"/>
          </a:xfrm>
        </p:spPr>
        <p:txBody>
          <a:bodyPr rtlCol="0">
            <a:normAutofit lnSpcReduction="10000"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accent3"/>
                </a:solidFill>
              </a:rPr>
              <a:t>Anciennement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des ordinateurs offrant des partages de fichiers ou d’imprimantes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C'est le Voisinage Réseau avec </a:t>
            </a:r>
            <a:r>
              <a:rPr lang="fr-FR" altLang="fr-FR" sz="2200" dirty="0" smtClean="0">
                <a:solidFill>
                  <a:schemeClr val="accent3"/>
                </a:solidFill>
              </a:rPr>
              <a:t>NetBIOS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de </a:t>
            </a:r>
            <a:r>
              <a:rPr lang="fr-FR" altLang="fr-FR" sz="2600" dirty="0">
                <a:solidFill>
                  <a:schemeClr val="accent3"/>
                </a:solidFill>
              </a:rPr>
              <a:t>Windows 2000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des services offerts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sous forme textuelle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C'est Active Directory et </a:t>
            </a:r>
            <a:r>
              <a:rPr lang="fr-FR" altLang="fr-FR" sz="2200" dirty="0">
                <a:solidFill>
                  <a:schemeClr val="accent3"/>
                </a:solidFill>
              </a:rPr>
              <a:t>le DNS Dynamique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est totalement exploitable sur les clients </a:t>
            </a:r>
            <a:r>
              <a:rPr lang="fr-FR" alt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Seven</a:t>
            </a: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ultérieurs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peut lancer une "Recherche" "Dans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Active Directory"</a:t>
            </a:r>
            <a:endParaRPr lang="fr-FR" alt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7970837" cy="1449387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APIPA Principe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4A62909-E4A8-4FE6-9F2E-F3726B926CD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8964613" cy="4695825"/>
          </a:xfrm>
        </p:spPr>
        <p:txBody>
          <a:bodyPr rtlCol="0">
            <a:normAutofit/>
          </a:bodyPr>
          <a:lstStyle/>
          <a:p>
            <a:pPr marL="91440" indent="-9144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Dès que le client DHCP a sélectionné une adresse qui n’est pas en cours d’utilisation, il configure l’interface avec cette adresse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400" dirty="0"/>
          </a:p>
          <a:p>
            <a:pPr marL="91440" indent="-9144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continue à rechercher un serveur DHCP en arrière-plan toutes les 5 minutes. </a:t>
            </a:r>
          </a:p>
          <a:p>
            <a:pPr marL="0" indent="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algn="just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un serveur DHCP est identifié, les informations de configuration automatique sont supprimées et la configuration offerte par le serveur DHCP les remplace.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domaines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CF4AF3D-E2FD-4166-B0E5-E357355EA5E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885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39750" y="1484313"/>
            <a:ext cx="8229600" cy="4752975"/>
          </a:xfrm>
        </p:spPr>
        <p:txBody>
          <a:bodyPr/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 réseau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Groupe de travail (“ </a:t>
            </a:r>
            <a:r>
              <a:rPr lang="fr-FR" altLang="fr-FR" sz="2000" dirty="0" err="1" smtClean="0"/>
              <a:t>Workgroup</a:t>
            </a:r>
            <a:r>
              <a:rPr lang="fr-FR" altLang="fr-FR" sz="2000" dirty="0" smtClean="0"/>
              <a:t> ”)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fr-FR" altLang="fr-FR" dirty="0" smtClean="0"/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Domaines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Groupe de travail avec Win9X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Obsolète</a:t>
            </a:r>
          </a:p>
          <a:p>
            <a:pPr lvl="2" eaLnBrk="1" hangingPunct="1"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Mot de passe stocké en clair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Groupe de travail avec Windows NT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Domaine NT4 ou 200X avec </a:t>
            </a:r>
            <a:r>
              <a:rPr lang="fr-FR" altLang="fr-FR" sz="2000" dirty="0" err="1" smtClean="0"/>
              <a:t>Kerberos</a:t>
            </a:r>
            <a:endParaRPr lang="fr-FR" altLang="fr-FR" sz="20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000" dirty="0" smtClean="0"/>
              <a:t>Relations d'approbations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572500" cy="1341438"/>
          </a:xfrm>
        </p:spPr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domaines</a:t>
            </a:r>
            <a:b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Workgroup Win3/9X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41482E6-C285-463D-B0A2-1C977FF5723C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987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395288" y="1865313"/>
            <a:ext cx="8586787" cy="4389437"/>
          </a:xfrm>
        </p:spPr>
        <p:txBody>
          <a:bodyPr/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 de notion d ’utilisateur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Mots de passe pour les ressources stockés en local en clair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Reconfiguration automatique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Notion de </a:t>
            </a:r>
            <a:r>
              <a:rPr lang="fr-FR" altLang="fr-FR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MasterBrowser</a:t>
            </a:r>
            <a:endParaRPr lang="fr-FR" alt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Partages « individuels »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 broadcast NetBIOS »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Obsolète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35433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572500" cy="1412876"/>
          </a:xfrm>
        </p:spPr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domaines</a:t>
            </a:r>
            <a:b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Workgroup WinNT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74B340B-CF00-45F8-926E-3DC7CEB2756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0900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700213"/>
            <a:ext cx="8858250" cy="4389437"/>
          </a:xfrm>
        </p:spPr>
        <p:txBody>
          <a:bodyPr/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de données Groupe/Utilisateur (SAM) relative à la machine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Meilleure protection de la SAM (/win3/9X)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Reconfiguration automatique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 de centralisation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Notion de </a:t>
            </a:r>
            <a:r>
              <a:rPr lang="fr-FR" altLang="fr-FR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MasterBrowser</a:t>
            </a:r>
            <a:endParaRPr lang="fr-FR" alt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Partages « individuels »</a:t>
            </a: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78300"/>
            <a:ext cx="34861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572500" cy="979488"/>
          </a:xfrm>
        </p:spPr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domaines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886A2DE-B445-4190-801A-EDA92DDFAB9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141663"/>
            <a:ext cx="43910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2"/>
          <p:cNvSpPr txBox="1">
            <a:spLocks/>
          </p:cNvSpPr>
          <p:nvPr/>
        </p:nvSpPr>
        <p:spPr>
          <a:xfrm>
            <a:off x="323850" y="1268413"/>
            <a:ext cx="8586788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2400" dirty="0">
                <a:latin typeface="Arial" charset="0"/>
              </a:rPr>
              <a:t>Stockage des droits centralisé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2400" dirty="0">
                <a:latin typeface="Arial" charset="0"/>
              </a:rPr>
              <a:t>Pour un bon fonctionnement il faut au moins un Contrôleur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2400" dirty="0">
                <a:latin typeface="Arial" charset="0"/>
              </a:rPr>
              <a:t>Ou 	2 serveurs 200x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/>
          </p:nvPr>
        </p:nvSpPr>
        <p:spPr>
          <a:xfrm>
            <a:off x="-36513" y="549275"/>
            <a:ext cx="9436101" cy="12954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domaines</a:t>
            </a:r>
            <a:b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 d’approbation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AC6972A-4F4D-420C-BB1B-FE489B062C10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34559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1979613" y="2068513"/>
            <a:ext cx="657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 smtClean="0">
                <a:latin typeface="Arial" panose="020B0604020202020204" pitchFamily="34" charset="0"/>
              </a:rPr>
              <a:t>•</a:t>
            </a:r>
            <a:r>
              <a:rPr lang="fr-FR" altLang="fr-FR" sz="2400" dirty="0" smtClean="0">
                <a:solidFill>
                  <a:schemeClr val="accent3"/>
                </a:solidFill>
                <a:latin typeface="Arial" panose="020B0604020202020204" pitchFamily="34" charset="0"/>
              </a:rPr>
              <a:t>Domaine approuvé = </a:t>
            </a:r>
            <a:r>
              <a:rPr lang="fr-FR" altLang="fr-FR" sz="2400" dirty="0" smtClean="0">
                <a:latin typeface="Arial" panose="020B0604020202020204" pitchFamily="34" charset="0"/>
              </a:rPr>
              <a:t>Utilisateurs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dirty="0" smtClean="0">
                <a:latin typeface="Arial" panose="020B0604020202020204" pitchFamily="34" charset="0"/>
              </a:rPr>
              <a:t>•</a:t>
            </a:r>
            <a:r>
              <a:rPr lang="fr-FR" altLang="fr-FR" sz="2400" dirty="0" smtClean="0">
                <a:solidFill>
                  <a:schemeClr val="accent3"/>
                </a:solidFill>
                <a:latin typeface="Arial" panose="020B0604020202020204" pitchFamily="34" charset="0"/>
              </a:rPr>
              <a:t>Domaine approbateur </a:t>
            </a:r>
            <a:r>
              <a:rPr lang="fr-FR" altLang="fr-FR" sz="2400" dirty="0" smtClean="0">
                <a:latin typeface="Arial" panose="020B0604020202020204" pitchFamily="34" charset="0"/>
              </a:rPr>
              <a:t>= Ressources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Telnet server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58763" y="1268413"/>
            <a:ext cx="8135937" cy="4979987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serveur </a:t>
            </a:r>
            <a:r>
              <a:rPr lang="fr-FR" alt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telnet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 installé par défaut mais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service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n’est pas démarré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démarre dans la partie « Services » de la « Gestion de l’ordinateur »</a:t>
            </a:r>
          </a:p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787C19E-00FC-456B-83E2-ADB3BB2304CC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7045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D5A55FF-6C71-4B80-8BD2-687C26EC83FA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Telnet server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979488"/>
            <a:ext cx="47244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Lancement du serveur</a:t>
            </a:r>
          </a:p>
        </p:txBody>
      </p:sp>
      <p:pic>
        <p:nvPicPr>
          <p:cNvPr id="87044" name="Picture 1028" descr="telnet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6941" r="10391" b="7623"/>
          <a:stretch>
            <a:fillRect/>
          </a:stretch>
        </p:blipFill>
        <p:spPr>
          <a:xfrm>
            <a:off x="1250950" y="1560513"/>
            <a:ext cx="6589713" cy="5297487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F8DC57D-14C2-4A12-BF58-CAEDFB75D93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8070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E5FA5F3-D1EB-4F2B-BD8A-6D8B660AF40F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889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Remote</a:t>
            </a: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Desktop Services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7921625" cy="4968875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Permettre l’utilisation d’un client léger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>
                <a:solidFill>
                  <a:schemeClr val="accent3"/>
                </a:solidFill>
              </a:rPr>
              <a:t>Assumant en local les fonctions d’entrée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(clavier/souris/lecteur de badges/micro/…) et de sortie (écran/son/…)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>
                <a:solidFill>
                  <a:schemeClr val="accent3"/>
                </a:solidFill>
              </a:rPr>
              <a:t>Le serveur RDS (</a:t>
            </a:r>
            <a:r>
              <a:rPr lang="fr-FR" altLang="fr-FR" sz="2200" dirty="0" err="1" smtClean="0">
                <a:solidFill>
                  <a:schemeClr val="accent3"/>
                </a:solidFill>
              </a:rPr>
              <a:t>Remote</a:t>
            </a:r>
            <a:r>
              <a:rPr lang="fr-FR" altLang="fr-FR" sz="2200" dirty="0" smtClean="0">
                <a:solidFill>
                  <a:schemeClr val="accent3"/>
                </a:solidFill>
              </a:rPr>
              <a:t> Desktop Services)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procure la mémoire vive, la mémoire de masse la connectivité réseau et le CPU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de </a:t>
            </a:r>
            <a:r>
              <a:rPr lang="fr-FR" altLang="fr-FR" sz="2200" dirty="0" smtClean="0">
                <a:solidFill>
                  <a:schemeClr val="accent3"/>
                </a:solidFill>
              </a:rPr>
              <a:t>centraliser l’administration </a:t>
            </a: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environnements utilisateurs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d’équiper les utilisateurs de stations de travail allégées (donc moins coûteuses)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C034C89-6B35-49D2-9724-ABE15D93A3F7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9093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923070-945B-4AA8-83AB-948B7798E7A3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95275"/>
            <a:ext cx="7054850" cy="1400175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Remote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Desktop Services</a:t>
            </a: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7143750" cy="5051425"/>
          </a:xfrm>
        </p:spPr>
        <p:txBody>
          <a:bodyPr/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Deux modes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à distance</a:t>
            </a:r>
          </a:p>
          <a:p>
            <a:pPr marL="544068" lvl="1" indent="-3429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Serveur d’applications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fr-FR" altLang="fr-FR" sz="2200" dirty="0"/>
          </a:p>
          <a:p>
            <a:pPr eaLnBrk="1" hangingPunct="1">
              <a:defRPr/>
            </a:pPr>
            <a:r>
              <a:rPr lang="fr-FR" altLang="fr-FR" sz="2200" dirty="0" smtClean="0"/>
              <a:t>Installation du serveur d’applications</a:t>
            </a:r>
          </a:p>
          <a:p>
            <a:pPr lvl="1" eaLnBrk="1" hangingPunct="1">
              <a:defRPr/>
            </a:pPr>
            <a:r>
              <a:rPr lang="fr-FR" altLang="fr-FR" dirty="0" smtClean="0"/>
              <a:t>Aller dans Gestion des Rôles</a:t>
            </a:r>
          </a:p>
          <a:p>
            <a:pPr lvl="1" eaLnBrk="1" hangingPunct="1">
              <a:defRPr/>
            </a:pPr>
            <a:r>
              <a:rPr lang="fr-FR" altLang="fr-FR" dirty="0" smtClean="0"/>
              <a:t>Sélectionner le Rôle RDS</a:t>
            </a:r>
          </a:p>
          <a:p>
            <a:pPr lvl="1" eaLnBrk="1" hangingPunct="1">
              <a:defRPr/>
            </a:pPr>
            <a:r>
              <a:rPr lang="fr-FR" altLang="fr-FR" dirty="0" smtClean="0"/>
              <a:t>Choisissez le mode de fonctionnement</a:t>
            </a:r>
          </a:p>
          <a:p>
            <a:pPr lvl="2" eaLnBrk="1" hangingPunct="1">
              <a:defRPr/>
            </a:pPr>
            <a:r>
              <a:rPr lang="fr-FR" altLang="fr-FR" dirty="0" smtClean="0"/>
              <a:t>Administration à distance</a:t>
            </a:r>
          </a:p>
          <a:p>
            <a:pPr lvl="2" eaLnBrk="1" hangingPunct="1">
              <a:defRPr/>
            </a:pPr>
            <a:r>
              <a:rPr lang="fr-FR" altLang="fr-FR" dirty="0" smtClean="0"/>
              <a:t>Serveur d’application (nécessite d’utiliser le gestionnaire de licences associé)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D7078B4-5599-49EC-9C51-1F6B247B0CC0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0117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AE155F0-3B15-487C-9E17-313D76DE9AE8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Remote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Desktop Services</a:t>
            </a: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268413"/>
            <a:ext cx="7567612" cy="4979987"/>
          </a:xfrm>
        </p:spPr>
        <p:txBody>
          <a:bodyPr/>
          <a:lstStyle/>
          <a:p>
            <a:pPr eaLnBrk="1" hangingPunct="1"/>
            <a:r>
              <a:rPr lang="fr-FR" altLang="fr-FR" smtClean="0"/>
              <a:t>Installation du client</a:t>
            </a:r>
          </a:p>
          <a:p>
            <a:pPr lvl="1" eaLnBrk="1" hangingPunct="1"/>
            <a:r>
              <a:rPr lang="fr-FR" altLang="fr-FR" smtClean="0"/>
              <a:t>Sur le serveur, partager le dossier %Systemroot%\System32\Clients\Tsclient </a:t>
            </a:r>
          </a:p>
          <a:p>
            <a:pPr lvl="1" eaLnBrk="1" hangingPunct="1"/>
            <a:r>
              <a:rPr lang="fr-FR" altLang="fr-FR" smtClean="0"/>
              <a:t>Sur le client, exécuter :</a:t>
            </a:r>
          </a:p>
          <a:p>
            <a:pPr lvl="2" eaLnBrk="1" hangingPunct="1"/>
            <a:r>
              <a:rPr lang="fr-FR" altLang="fr-FR" smtClean="0"/>
              <a:t>\\serveur\Tsclients\win32\disks\disk1\setup.exe</a:t>
            </a:r>
          </a:p>
          <a:p>
            <a:pPr lvl="1" eaLnBrk="1" hangingPunct="1"/>
            <a:r>
              <a:rPr lang="fr-FR" altLang="fr-FR" smtClean="0"/>
              <a:t>Lancer le client et se connecter au serveur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8909FE0-C39A-4AB3-82D1-51BDEDD8EC82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79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1141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CED3FD8-2F02-440D-AA1D-246AFC1019E8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APIPA Principe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3C1E1F7-018E-4B7C-8232-C602EC69B339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964613" cy="4389437"/>
          </a:xfrm>
        </p:spPr>
        <p:txBody>
          <a:bodyPr rtlCol="0">
            <a:normAutofit/>
          </a:bodyPr>
          <a:lstStyle/>
          <a:p>
            <a:pPr marL="91440" indent="-9144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client DHCP Windows configure automatiquement sa pile avec une adresse IP sélectionnée à partir du réseau </a:t>
            </a:r>
            <a:r>
              <a:rPr lang="fr-FR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169.254.0.0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avec le masque de sous-réseau </a:t>
            </a:r>
            <a:r>
              <a:rPr lang="fr-FR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255.255.0.0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" indent="-9144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 client DHCP procède à un test pour s’assurer que l’adresse IP choisie n’est pas déjà utilisée.</a:t>
            </a:r>
            <a:b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cas contraire, il sélectionne une autre adresse IP (il peut le faire pour un maximum de 10 adresses).</a:t>
            </a:r>
          </a:p>
          <a:p>
            <a:pPr marL="91440" indent="-9144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fr-FR" altLang="fr-F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Remote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Desktop Services</a:t>
            </a:r>
            <a:endParaRPr lang="fr-FR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28700"/>
            <a:ext cx="5867400" cy="606425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fr-FR" altLang="fr-FR" sz="1800" dirty="0" smtClean="0"/>
              <a:t>Exemple de connexion depuis ens01-s01</a:t>
            </a:r>
          </a:p>
        </p:txBody>
      </p:sp>
      <p:pic>
        <p:nvPicPr>
          <p:cNvPr id="92164" name="Picture 4" descr="tscli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88" y="1597025"/>
            <a:ext cx="6989762" cy="5241925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C331381-A575-4F77-A842-3CBF28DA9EEB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2166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C5DCA3-2D4A-451C-B971-48023A64466D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pour le réseau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4313"/>
            <a:ext cx="8202613" cy="1062037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Activation dans l’outil d’administration « Routage et accès distant »</a:t>
            </a:r>
          </a:p>
        </p:txBody>
      </p:sp>
      <p:pic>
        <p:nvPicPr>
          <p:cNvPr id="93188" name="Picture 4" descr="routager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9889" r="7791" b="22112"/>
          <a:stretch>
            <a:fillRect/>
          </a:stretch>
        </p:blipFill>
        <p:spPr>
          <a:xfrm>
            <a:off x="1674813" y="2476500"/>
            <a:ext cx="5794375" cy="3771900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F060FB8-ACFC-438F-8934-569AE711FE8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3190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639C3CD-2727-4ED6-8F20-9A7B78F14FD3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pour le réseau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20800"/>
            <a:ext cx="8278813" cy="714375"/>
          </a:xfrm>
        </p:spPr>
        <p:txBody>
          <a:bodyPr rtlCol="0">
            <a:normAutofit fontScale="85000" lnSpcReduction="10000"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rôles prédéfinis pour le routage et l’accès distant</a:t>
            </a:r>
          </a:p>
        </p:txBody>
      </p:sp>
      <p:pic>
        <p:nvPicPr>
          <p:cNvPr id="94212" name="Picture 7" descr="routagera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870075"/>
            <a:ext cx="5870575" cy="4403725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B889F86-AF67-471C-9999-5C13127DD9DB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4214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D4E58CB-518C-42DB-9A6B-99211243D7AA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525463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Routage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854075"/>
            <a:ext cx="8278813" cy="714375"/>
          </a:xfrm>
        </p:spPr>
        <p:txBody>
          <a:bodyPr/>
          <a:lstStyle/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protocoles et services de routage</a:t>
            </a:r>
          </a:p>
        </p:txBody>
      </p:sp>
      <p:pic>
        <p:nvPicPr>
          <p:cNvPr id="95236" name="Picture 4" descr="routag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1536700"/>
            <a:ext cx="7094537" cy="5321300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B88F679E-F1DC-4940-9788-ED12261A5421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5238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CD51904-0F02-4D05-921E-6B94B95B3E3F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Accès distant et VPN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8925"/>
            <a:ext cx="9396413" cy="4979988"/>
          </a:xfrm>
        </p:spPr>
        <p:txBody>
          <a:bodyPr/>
          <a:lstStyle/>
          <a:p>
            <a:pPr marL="274320" indent="-27432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de donner accès au réseau à des utilisateurs </a:t>
            </a:r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distants</a:t>
            </a:r>
          </a:p>
          <a:p>
            <a:pPr marL="0" indent="0" defTabSz="457207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3" panose="05040102010807070707" pitchFamily="18" charset="2"/>
              <a:buNone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FR" altLang="fr-FR" sz="2000" dirty="0" smtClean="0"/>
              <a:t>Par liaison téléphonique</a:t>
            </a:r>
          </a:p>
          <a:p>
            <a:pPr lvl="1" eaLnBrk="1" hangingPunct="1">
              <a:defRPr/>
            </a:pPr>
            <a:endParaRPr lang="fr-FR" altLang="fr-FR" sz="2000" dirty="0" smtClean="0"/>
          </a:p>
          <a:p>
            <a:pPr lvl="1" eaLnBrk="1" hangingPunct="1">
              <a:defRPr/>
            </a:pPr>
            <a:r>
              <a:rPr lang="fr-FR" altLang="fr-FR" sz="2000" dirty="0" smtClean="0"/>
              <a:t>Par tunnel </a:t>
            </a:r>
            <a:r>
              <a:rPr lang="fr-FR" altLang="fr-FR" sz="2000" dirty="0" err="1" smtClean="0"/>
              <a:t>IPSec</a:t>
            </a:r>
            <a:endParaRPr lang="fr-FR" altLang="fr-FR" sz="2000" dirty="0" smtClean="0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DF73DE5-283A-4AB1-879B-C7D495A97BA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6261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5B354A9-4F81-4777-B262-BC6B0A6EA534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Accès distant et VPN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500" y="1246188"/>
            <a:ext cx="3810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1/5</a:t>
            </a:r>
          </a:p>
        </p:txBody>
      </p:sp>
      <p:pic>
        <p:nvPicPr>
          <p:cNvPr id="97284" name="Picture 4" descr="vp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388" y="1927225"/>
            <a:ext cx="6573837" cy="4930775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FF3B18A-1328-4D28-ADD9-5CEA4408FAF3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7286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3D48CFF-5E7B-40EC-BF44-4EC09D08BDF9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Accès distant et VPN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621588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2/5 - Choix du protocole</a:t>
            </a:r>
          </a:p>
        </p:txBody>
      </p:sp>
      <p:pic>
        <p:nvPicPr>
          <p:cNvPr id="98308" name="Picture 6" descr="vp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88" y="1670050"/>
            <a:ext cx="6850062" cy="5137150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CB14118-C23A-4BEA-9E53-FA2B9DE0BB55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8310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F051929-521A-4443-8569-8DF56B8704BF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Accès distant et VPN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500" y="898525"/>
            <a:ext cx="7608888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3/5 – Choix du réseau d’arrivée pour les connexions VPN</a:t>
            </a:r>
          </a:p>
        </p:txBody>
      </p:sp>
      <p:pic>
        <p:nvPicPr>
          <p:cNvPr id="99332" name="Picture 4" descr="vpn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4588" y="1830388"/>
            <a:ext cx="6704012" cy="5027612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36F04F3-CAB3-4BFC-82B5-3A12299AF0D9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87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9334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9A94693-5D85-4CC5-BA29-5648456C3107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Accès distant et VPN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836613"/>
            <a:ext cx="8626475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4/5 – Mode d’attribution des adresses IP</a:t>
            </a:r>
          </a:p>
        </p:txBody>
      </p:sp>
      <p:pic>
        <p:nvPicPr>
          <p:cNvPr id="100356" name="Picture 4" descr="vp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788" y="1900238"/>
            <a:ext cx="6643687" cy="4983162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2A12926-72DE-458E-BA20-F31D8E9AF98C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88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0358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29876C8-FF78-4D53-B70E-9E7E17FB3A12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Accès distant et VPN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5/5 – Mode d’authentification des utilisateurs</a:t>
            </a:r>
          </a:p>
        </p:txBody>
      </p:sp>
      <p:pic>
        <p:nvPicPr>
          <p:cNvPr id="101380" name="Picture 4" descr="vpn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1617663"/>
            <a:ext cx="6886575" cy="5070475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5534871C-427B-413B-95FE-87B1BC8A6B22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89</a:t>
            </a:fld>
            <a:endParaRPr lang="fr-FR" altLang="fr-FR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1382" name="Espace réservé du numéro de diapositive 6"/>
          <p:cNvSpPr txBox="1">
            <a:spLocks noGrp="1"/>
          </p:cNvSpPr>
          <p:nvPr/>
        </p:nvSpPr>
        <p:spPr bwMode="auto">
          <a:xfrm>
            <a:off x="7092950" y="528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7E4A0A7-3095-4D38-AFEF-E884397DBCDE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50825" y="287338"/>
            <a:ext cx="8115300" cy="1449387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APIPA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07C38B2-3F31-476C-A612-2E95A8516274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460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893175" cy="43894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2400" smtClean="0"/>
              <a:t> Sur 2000 et + ce mode est activé par défaut en cas d'absence (ou de défaillance) du serveur DHCP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fr-FR" altLang="fr-FR" sz="2400" smtClean="0"/>
              <a:t>Dans certaines situations, il est préférable de désactiver APIPA afin d'empêcher l'attribution automatique d'IP par le système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 et NAT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46188"/>
            <a:ext cx="8640762" cy="5002212"/>
          </a:xfrm>
        </p:spPr>
        <p:txBody>
          <a:bodyPr rtlCol="0">
            <a:normAutofit/>
          </a:bodyPr>
          <a:lstStyle/>
          <a:p>
            <a:pPr marL="274320" indent="-274320" defTabSz="457207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 intégré (Windows 200X et Windows X)</a:t>
            </a:r>
          </a:p>
          <a:p>
            <a:pPr marL="800107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/>
              <a:t>Protocoles TCP, UDP et ICMP</a:t>
            </a:r>
          </a:p>
          <a:p>
            <a:pPr marL="800107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/>
              <a:t>Assez complet dans Windows </a:t>
            </a:r>
            <a:r>
              <a:rPr lang="fr-FR" altLang="fr-FR" sz="2200" dirty="0" err="1" smtClean="0"/>
              <a:t>Seven</a:t>
            </a:r>
            <a:r>
              <a:rPr lang="fr-FR" altLang="fr-FR" sz="2200" dirty="0" smtClean="0"/>
              <a:t> et 2012 Server</a:t>
            </a:r>
          </a:p>
          <a:p>
            <a:pPr marL="800107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/>
              <a:t>P</a:t>
            </a:r>
            <a:r>
              <a:rPr lang="fr-FR" altLang="fr-FR" sz="2200" dirty="0" smtClean="0"/>
              <a:t>ermet néanmoins d’améliorer sensiblement la sécurité)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fr-FR" altLang="fr-FR" sz="2000" dirty="0" smtClean="0"/>
          </a:p>
          <a:p>
            <a:pPr marL="274320" indent="-274320" defTabSz="457207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 (Network </a:t>
            </a:r>
            <a:r>
              <a:rPr lang="fr-FR" alt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Address</a:t>
            </a: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Translation)</a:t>
            </a:r>
          </a:p>
          <a:p>
            <a:pPr marL="800107" lvl="1" indent="-3429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200" dirty="0" smtClean="0"/>
              <a:t>Le serveur NAT </a:t>
            </a:r>
          </a:p>
          <a:p>
            <a:pPr marL="1200166" lvl="2" indent="-28575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/>
              <a:t>attribue dynamiquement une adresse publique à une machine interne dotée d’une adresse privée</a:t>
            </a:r>
          </a:p>
          <a:p>
            <a:pPr marL="1200166" lvl="2" indent="-28575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/>
              <a:t>N’accepte de trafic entrant que pour les contextes établis (depuis l’intérieur)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8A0BEB4-7909-4822-B970-B3EDBE34EAFF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90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2405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EC5FBE0-63B1-4B41-8366-5A71BE000DB6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 et NAT</a:t>
            </a:r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7788" y="908050"/>
            <a:ext cx="9144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1/4</a:t>
            </a:r>
          </a:p>
        </p:txBody>
      </p:sp>
      <p:pic>
        <p:nvPicPr>
          <p:cNvPr id="103428" name="Picture 1028" descr="na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613" y="1720850"/>
            <a:ext cx="6850062" cy="5137150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A14C4825-34D0-4BB7-9E36-4587F8C03358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91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3430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7415B93-E2C4-47CB-9C15-3E83D75BB329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 et NAT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9144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2/4</a:t>
            </a:r>
          </a:p>
        </p:txBody>
      </p:sp>
      <p:pic>
        <p:nvPicPr>
          <p:cNvPr id="104452" name="Picture 6" descr="na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738" y="1720850"/>
            <a:ext cx="6850062" cy="5137150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FE414C9-5EE1-4F6E-B889-FC899183F85F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92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4454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C16F12B-5106-4799-A42A-CFBB61AEE03F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 et NAT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9144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3/4</a:t>
            </a:r>
          </a:p>
        </p:txBody>
      </p:sp>
      <p:pic>
        <p:nvPicPr>
          <p:cNvPr id="105476" name="Picture 4" descr="nat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513" y="1782763"/>
            <a:ext cx="6615112" cy="4960937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BBDB3FA-5D86-448C-BD31-EDB308A5BF1A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93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5478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21BD0D7-94C3-41E0-8709-74DAFDB5E2E5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0"/>
            <a:ext cx="7772400" cy="1143000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 et NAT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6350" y="836613"/>
            <a:ext cx="9144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 4/4</a:t>
            </a:r>
          </a:p>
        </p:txBody>
      </p:sp>
      <p:pic>
        <p:nvPicPr>
          <p:cNvPr id="106500" name="Picture 4" descr="nat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00" y="1719263"/>
            <a:ext cx="6726238" cy="5045075"/>
          </a:xfrm>
        </p:spPr>
      </p:pic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01869B9E-F1A3-4051-8F81-06E3AA5A5800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94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6502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04942C-4C4A-4EF7-A46E-7D7026F5DE8E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355012" cy="11430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Partage de la connexion Internet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9144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Principe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A47854E-7CF6-48CE-AA20-AABAF3E824BD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95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7525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9CB9004-769B-48D6-B584-96BAB5C4EE6F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  <p:sp>
        <p:nvSpPr>
          <p:cNvPr id="107526" name="Rectangle 3"/>
          <p:cNvSpPr txBox="1">
            <a:spLocks noChangeArrowheads="1"/>
          </p:cNvSpPr>
          <p:nvPr/>
        </p:nvSpPr>
        <p:spPr bwMode="auto">
          <a:xfrm>
            <a:off x="395288" y="1957388"/>
            <a:ext cx="81930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fr-FR" altLang="fr-FR" sz="2400">
                <a:latin typeface="Constantia" panose="02030602050306030303" pitchFamily="18" charset="0"/>
              </a:rPr>
              <a:t>Le système fait office de routeur NAT (Network Address Translation) pour un réseau local vers l’extérieur</a:t>
            </a:r>
            <a:endParaRPr lang="fr-FR" altLang="fr-FR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fr-FR" altLang="fr-FR" sz="240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fr-FR" altLang="fr-FR" sz="2400">
                <a:latin typeface="Constantia" panose="02030602050306030303" pitchFamily="18" charset="0"/>
              </a:rPr>
              <a:t>Nécessite au moins deux interfaces réseau</a:t>
            </a:r>
            <a:endParaRPr lang="fr-FR" altLang="fr-FR" sz="18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03188"/>
            <a:ext cx="8280400" cy="11430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fr-FR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Partage de la connexion Internet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9144000" cy="41148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Configuration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F8BBDC1-E7B7-4DB2-B069-05856B3E2519}" type="slidenum">
              <a:rPr lang="fr-FR" altLang="fr-FR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>
                <a:defRPr/>
              </a:pPr>
              <a:t>96</a:t>
            </a:fld>
            <a:endParaRPr lang="fr-FR" altLang="fr-FR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8549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8116C27-86A8-4AF7-B0E9-9B5645DE780F}" type="slidenum">
              <a:rPr lang="fr-FR" altLang="fr-FR" sz="1200">
                <a:solidFill>
                  <a:srgbClr val="645F5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fr-FR" altLang="fr-FR" sz="1200">
              <a:solidFill>
                <a:srgbClr val="645F5F"/>
              </a:solidFill>
              <a:latin typeface="Arial" panose="020B0604020202020204" pitchFamily="34" charset="0"/>
            </a:endParaRPr>
          </a:p>
        </p:txBody>
      </p:sp>
      <p:pic>
        <p:nvPicPr>
          <p:cNvPr id="108550" name="Image 6" descr="partage cnxinterne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477" r="10938" b="4100"/>
          <a:stretch>
            <a:fillRect/>
          </a:stretch>
        </p:blipFill>
        <p:spPr bwMode="auto">
          <a:xfrm>
            <a:off x="381000" y="1714500"/>
            <a:ext cx="77866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1646</TotalTime>
  <Words>2522</Words>
  <Application>Microsoft Office PowerPoint</Application>
  <PresentationFormat>Affichage à l'écran (4:3)</PresentationFormat>
  <Paragraphs>581</Paragraphs>
  <Slides>96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96</vt:i4>
      </vt:variant>
    </vt:vector>
  </HeadingPairs>
  <TitlesOfParts>
    <vt:vector size="110" baseType="lpstr">
      <vt:lpstr>Arial</vt:lpstr>
      <vt:lpstr>Calibri Light</vt:lpstr>
      <vt:lpstr>Calibri</vt:lpstr>
      <vt:lpstr>Wingdings 2</vt:lpstr>
      <vt:lpstr>Century Gothic</vt:lpstr>
      <vt:lpstr>Wingdings 3</vt:lpstr>
      <vt:lpstr>Franklin Gothic Book</vt:lpstr>
      <vt:lpstr>Wingdings</vt:lpstr>
      <vt:lpstr>Courier New</vt:lpstr>
      <vt:lpstr>Constantia</vt:lpstr>
      <vt:lpstr>HDOfficeLightV0</vt:lpstr>
      <vt:lpstr>1_HDOfficeLightV0</vt:lpstr>
      <vt:lpstr>Ion</vt:lpstr>
      <vt:lpstr>Document Microsoft Word 97 - 2003</vt:lpstr>
      <vt:lpstr>Présentation PowerPoint</vt:lpstr>
      <vt:lpstr>Présentation PowerPoint</vt:lpstr>
      <vt:lpstr>Le Réseau</vt:lpstr>
      <vt:lpstr>COMMENT CONFIGURER TCP/IP</vt:lpstr>
      <vt:lpstr>COMMENT CONFIGURER TCP/IP</vt:lpstr>
      <vt:lpstr>APIPA </vt:lpstr>
      <vt:lpstr>APIPA Principe</vt:lpstr>
      <vt:lpstr>APIPA Principe</vt:lpstr>
      <vt:lpstr>APIPA</vt:lpstr>
      <vt:lpstr>APIPA (Automatic Private IP Addressing)</vt:lpstr>
      <vt:lpstr>DHCP</vt:lpstr>
      <vt:lpstr>DHCP</vt:lpstr>
      <vt:lpstr>DHCP Configuration</vt:lpstr>
      <vt:lpstr>DHCP Les étendues</vt:lpstr>
      <vt:lpstr>DHCP Les étendues</vt:lpstr>
      <vt:lpstr>DHCP Fonctionnement</vt:lpstr>
      <vt:lpstr>DHCP Fonctionnement</vt:lpstr>
      <vt:lpstr>DHCP Fonctionnement</vt:lpstr>
      <vt:lpstr>DHCP Fonctionnement</vt:lpstr>
      <vt:lpstr>DHCP Fonctionnement</vt:lpstr>
      <vt:lpstr>DHCP Installation</vt:lpstr>
      <vt:lpstr>DHCP Serveur : Installation sous 2008 server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</vt:lpstr>
      <vt:lpstr>DHCP Serveur : Installation C’est fini !</vt:lpstr>
      <vt:lpstr>DHCP Serveur : Autoriser le serveur !!!</vt:lpstr>
      <vt:lpstr>DHCP Configuration</vt:lpstr>
      <vt:lpstr>DHCP Configuration</vt:lpstr>
      <vt:lpstr>Les classes DHCP</vt:lpstr>
      <vt:lpstr>DHCP Agent relais</vt:lpstr>
      <vt:lpstr>DHCP en ligne de commande</vt:lpstr>
      <vt:lpstr>Les logs de DHCP</vt:lpstr>
      <vt:lpstr>Présentation PowerPoint</vt:lpstr>
      <vt:lpstr>Dépannage de TCP/IP</vt:lpstr>
      <vt:lpstr>Dépannage de TCP/IP</vt:lpstr>
      <vt:lpstr>Les services de Nommages</vt:lpstr>
      <vt:lpstr>L' explorateur d'ordinateur de NetBios (avant Windows 2000 et pour le workgroup)</vt:lpstr>
      <vt:lpstr> Les services de nommages  1ère évolution… Le Serveur WINS</vt:lpstr>
      <vt:lpstr>Le serveur WINS</vt:lpstr>
      <vt:lpstr>Le serveur Wins</vt:lpstr>
      <vt:lpstr>Installation d'un serveur Wins (avec 2008 server)</vt:lpstr>
      <vt:lpstr>Installation d'un serveur Wins (avec 2008 server)</vt:lpstr>
      <vt:lpstr>Installation d'un serveur Wins (avec 2008 server)</vt:lpstr>
      <vt:lpstr>Installation d'un serveur Wins (avec 2008 server)</vt:lpstr>
      <vt:lpstr>Le DNS</vt:lpstr>
      <vt:lpstr>Le DNS</vt:lpstr>
      <vt:lpstr>Le DNS</vt:lpstr>
      <vt:lpstr>Résolution des noms sous Windows</vt:lpstr>
      <vt:lpstr>Serveurs DNS racines</vt:lpstr>
      <vt:lpstr>Serveurs DNS racines</vt:lpstr>
      <vt:lpstr>Configuration des redirecteurs DNS</vt:lpstr>
      <vt:lpstr>Configuration des redirecteurs DNS</vt:lpstr>
      <vt:lpstr>Installation du service DNS</vt:lpstr>
      <vt:lpstr>Configuration du serveur DNS</vt:lpstr>
      <vt:lpstr>Configuration du serveur DNS</vt:lpstr>
      <vt:lpstr>Les différents types de zones DNS</vt:lpstr>
      <vt:lpstr>Présentation des services réseaux</vt:lpstr>
      <vt:lpstr>Présentation des services  réseaux</vt:lpstr>
      <vt:lpstr>Gestion des domaines</vt:lpstr>
      <vt:lpstr>Gestion des domaines Workgroup Win3/9X</vt:lpstr>
      <vt:lpstr>Gestion des domaines Workgroup WinNT</vt:lpstr>
      <vt:lpstr>Gestion des domaines</vt:lpstr>
      <vt:lpstr>Gestion des domaines Relation d’approbation</vt:lpstr>
      <vt:lpstr>Telnet server</vt:lpstr>
      <vt:lpstr>Telnet server</vt:lpstr>
      <vt:lpstr>Remote Desktop Services</vt:lpstr>
      <vt:lpstr>Remote Desktop Services</vt:lpstr>
      <vt:lpstr>Remote Desktop Services</vt:lpstr>
      <vt:lpstr>Remote Desktop Services</vt:lpstr>
      <vt:lpstr>Windows pour le réseau</vt:lpstr>
      <vt:lpstr>Windows pour le réseau</vt:lpstr>
      <vt:lpstr>Routage</vt:lpstr>
      <vt:lpstr>Accès distant et VPN</vt:lpstr>
      <vt:lpstr>Accès distant et VPN</vt:lpstr>
      <vt:lpstr>Accès distant et VPN</vt:lpstr>
      <vt:lpstr>Accès distant et VPN</vt:lpstr>
      <vt:lpstr>Accès distant et VPN</vt:lpstr>
      <vt:lpstr>Accès distant et VPN</vt:lpstr>
      <vt:lpstr>Firewall et NAT</vt:lpstr>
      <vt:lpstr>Firewall et NAT</vt:lpstr>
      <vt:lpstr>Firewall et NAT</vt:lpstr>
      <vt:lpstr>Firewall et NAT</vt:lpstr>
      <vt:lpstr>Firewall et NAT</vt:lpstr>
      <vt:lpstr>Partage de la connexion Internet</vt:lpstr>
      <vt:lpstr>Partage de la connexion Internet</vt:lpstr>
    </vt:vector>
  </TitlesOfParts>
  <Company>CORAP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Objectifs _x0001_ Choisir sa version de Windows en fonction de ses besoins.</dc:title>
  <dc:creator>Laurent Gydé</dc:creator>
  <cp:lastModifiedBy>MAOUI-HENDA Malika</cp:lastModifiedBy>
  <cp:revision>206</cp:revision>
  <cp:lastPrinted>2009-03-21T18:18:04Z</cp:lastPrinted>
  <dcterms:created xsi:type="dcterms:W3CDTF">2008-03-04T14:33:12Z</dcterms:created>
  <dcterms:modified xsi:type="dcterms:W3CDTF">2016-11-28T10:36:19Z</dcterms:modified>
</cp:coreProperties>
</file>