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97" r:id="rId1"/>
  </p:sldMasterIdLst>
  <p:notesMasterIdLst>
    <p:notesMasterId r:id="rId102"/>
  </p:notesMasterIdLst>
  <p:handoutMasterIdLst>
    <p:handoutMasterId r:id="rId103"/>
  </p:handoutMasterIdLst>
  <p:sldIdLst>
    <p:sldId id="276" r:id="rId2"/>
    <p:sldId id="943" r:id="rId3"/>
    <p:sldId id="846" r:id="rId4"/>
    <p:sldId id="847" r:id="rId5"/>
    <p:sldId id="968" r:id="rId6"/>
    <p:sldId id="848" r:id="rId7"/>
    <p:sldId id="973" r:id="rId8"/>
    <p:sldId id="849" r:id="rId9"/>
    <p:sldId id="851" r:id="rId10"/>
    <p:sldId id="852" r:id="rId11"/>
    <p:sldId id="853" r:id="rId12"/>
    <p:sldId id="854" r:id="rId13"/>
    <p:sldId id="855" r:id="rId14"/>
    <p:sldId id="856" r:id="rId15"/>
    <p:sldId id="857" r:id="rId16"/>
    <p:sldId id="858" r:id="rId17"/>
    <p:sldId id="859" r:id="rId18"/>
    <p:sldId id="860" r:id="rId19"/>
    <p:sldId id="861" r:id="rId20"/>
    <p:sldId id="942" r:id="rId21"/>
    <p:sldId id="863" r:id="rId22"/>
    <p:sldId id="864" r:id="rId23"/>
    <p:sldId id="865" r:id="rId24"/>
    <p:sldId id="866" r:id="rId25"/>
    <p:sldId id="867" r:id="rId26"/>
    <p:sldId id="868" r:id="rId27"/>
    <p:sldId id="908" r:id="rId28"/>
    <p:sldId id="869" r:id="rId29"/>
    <p:sldId id="958" r:id="rId30"/>
    <p:sldId id="870" r:id="rId31"/>
    <p:sldId id="974" r:id="rId32"/>
    <p:sldId id="871" r:id="rId33"/>
    <p:sldId id="872" r:id="rId34"/>
    <p:sldId id="873" r:id="rId35"/>
    <p:sldId id="960" r:id="rId36"/>
    <p:sldId id="874" r:id="rId37"/>
    <p:sldId id="961" r:id="rId38"/>
    <p:sldId id="962" r:id="rId39"/>
    <p:sldId id="975" r:id="rId40"/>
    <p:sldId id="875" r:id="rId41"/>
    <p:sldId id="876" r:id="rId42"/>
    <p:sldId id="877" r:id="rId43"/>
    <p:sldId id="878" r:id="rId44"/>
    <p:sldId id="879" r:id="rId45"/>
    <p:sldId id="880" r:id="rId46"/>
    <p:sldId id="881" r:id="rId47"/>
    <p:sldId id="882" r:id="rId48"/>
    <p:sldId id="889" r:id="rId49"/>
    <p:sldId id="891" r:id="rId50"/>
    <p:sldId id="890" r:id="rId51"/>
    <p:sldId id="905" r:id="rId52"/>
    <p:sldId id="909" r:id="rId53"/>
    <p:sldId id="906" r:id="rId54"/>
    <p:sldId id="907" r:id="rId55"/>
    <p:sldId id="969" r:id="rId56"/>
    <p:sldId id="976" r:id="rId57"/>
    <p:sldId id="970" r:id="rId58"/>
    <p:sldId id="894" r:id="rId59"/>
    <p:sldId id="899" r:id="rId60"/>
    <p:sldId id="900" r:id="rId61"/>
    <p:sldId id="901" r:id="rId62"/>
    <p:sldId id="902" r:id="rId63"/>
    <p:sldId id="903" r:id="rId64"/>
    <p:sldId id="904" r:id="rId65"/>
    <p:sldId id="944" r:id="rId66"/>
    <p:sldId id="895" r:id="rId67"/>
    <p:sldId id="965" r:id="rId68"/>
    <p:sldId id="897" r:id="rId69"/>
    <p:sldId id="898" r:id="rId70"/>
    <p:sldId id="910" r:id="rId71"/>
    <p:sldId id="977" r:id="rId72"/>
    <p:sldId id="911" r:id="rId73"/>
    <p:sldId id="912" r:id="rId74"/>
    <p:sldId id="916" r:id="rId75"/>
    <p:sldId id="971" r:id="rId76"/>
    <p:sldId id="966" r:id="rId77"/>
    <p:sldId id="913" r:id="rId78"/>
    <p:sldId id="914" r:id="rId79"/>
    <p:sldId id="967" r:id="rId80"/>
    <p:sldId id="282" r:id="rId81"/>
    <p:sldId id="924" r:id="rId82"/>
    <p:sldId id="925" r:id="rId83"/>
    <p:sldId id="926" r:id="rId84"/>
    <p:sldId id="927" r:id="rId85"/>
    <p:sldId id="928" r:id="rId86"/>
    <p:sldId id="929" r:id="rId87"/>
    <p:sldId id="930" r:id="rId88"/>
    <p:sldId id="931" r:id="rId89"/>
    <p:sldId id="932" r:id="rId90"/>
    <p:sldId id="933" r:id="rId91"/>
    <p:sldId id="283" r:id="rId92"/>
    <p:sldId id="934" r:id="rId93"/>
    <p:sldId id="935" r:id="rId94"/>
    <p:sldId id="936" r:id="rId95"/>
    <p:sldId id="937" r:id="rId96"/>
    <p:sldId id="938" r:id="rId97"/>
    <p:sldId id="939" r:id="rId98"/>
    <p:sldId id="940" r:id="rId99"/>
    <p:sldId id="284" r:id="rId100"/>
    <p:sldId id="285" r:id="rId101"/>
  </p:sldIdLst>
  <p:sldSz cx="9144000" cy="6858000" type="screen4x3"/>
  <p:notesSz cx="7099300" cy="1023461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24" autoAdjust="0"/>
    <p:restoredTop sz="86447" autoAdjust="0"/>
  </p:normalViewPr>
  <p:slideViewPr>
    <p:cSldViewPr>
      <p:cViewPr varScale="1">
        <p:scale>
          <a:sx n="113" d="100"/>
          <a:sy n="113" d="100"/>
        </p:scale>
        <p:origin x="165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78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E7EEDF65-570A-4703-B93A-54EBBCF806B0}" type="datetimeFigureOut">
              <a:rPr lang="fr-FR"/>
              <a:pPr>
                <a:defRPr/>
              </a:pPr>
              <a:t>28/11/2016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987216B-EFFE-46DA-9C44-BF778A4EFB1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fld id="{15F95246-635F-48C6-8D3D-E8B8683F12C6}" type="datetimeFigureOut">
              <a:rPr lang="fr-FR"/>
              <a:pPr>
                <a:defRPr/>
              </a:pPr>
              <a:t>28/11/2016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F1D5DE4D-50D5-474D-8EE6-915C288014D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482B98D-A80E-419B-B7F4-DC8641A57024}" type="slidenum">
              <a:rPr lang="fr-FR" altLang="fr-FR" smtClean="0"/>
              <a:pPr/>
              <a:t>51</a:t>
            </a:fld>
            <a:endParaRPr lang="fr-FR" altLang="fr-FR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7C78106-666E-4324-9412-C4922E91B98B}" type="slidenum">
              <a:rPr lang="fr-FR" altLang="fr-FR" smtClean="0"/>
              <a:pPr/>
              <a:t>52</a:t>
            </a:fld>
            <a:endParaRPr lang="fr-FR" altLang="fr-FR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4BCCC9E-0AAD-4A91-B5FA-57233C1F8593}" type="slidenum">
              <a:rPr lang="fr-FR" altLang="fr-FR" smtClean="0"/>
              <a:pPr/>
              <a:t>53</a:t>
            </a:fld>
            <a:endParaRPr lang="fr-FR" altLang="fr-FR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E481225-F87A-453F-8F91-88F23A0A6199}" type="slidenum">
              <a:rPr lang="fr-FR" altLang="fr-FR" smtClean="0"/>
              <a:pPr/>
              <a:t>54</a:t>
            </a:fld>
            <a:endParaRPr lang="fr-FR" altLang="fr-FR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A7538F1-70FA-4ADD-B436-BDEE9B1DCBDC}" type="slidenum">
              <a:rPr lang="fr-FR" altLang="fr-FR" smtClean="0"/>
              <a:pPr/>
              <a:t>55</a:t>
            </a:fld>
            <a:endParaRPr lang="fr-FR" altLang="fr-FR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22B6965-0FD4-40F2-9F95-D1D8D0CCE35C}" type="slidenum">
              <a:rPr lang="fr-FR" altLang="fr-FR" smtClean="0"/>
              <a:pPr/>
              <a:t>56</a:t>
            </a:fld>
            <a:endParaRPr lang="fr-FR" altLang="fr-FR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299E64B-246D-48ED-899D-55B1110A236A}" type="slidenum">
              <a:rPr lang="fr-FR" altLang="fr-FR" smtClean="0"/>
              <a:pPr/>
              <a:t>57</a:t>
            </a:fld>
            <a:endParaRPr lang="fr-FR" altLang="fr-FR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fr-FR" smtClean="0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fr-FR" smtClean="0"/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fr-FR" smtClean="0"/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fr-FR" smtClean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Ellipse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5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38C0C-1A3C-4B2D-BF6D-2BE3264889AE}" type="datetime1">
              <a:rPr lang="fr-FR"/>
              <a:pPr>
                <a:defRPr/>
              </a:pPr>
              <a:t>28/11/2016</a:t>
            </a:fld>
            <a:endParaRPr lang="fr-FR"/>
          </a:p>
        </p:txBody>
      </p:sp>
      <p:sp>
        <p:nvSpPr>
          <p:cNvPr id="16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Administration Windows</a:t>
            </a:r>
          </a:p>
        </p:txBody>
      </p:sp>
      <p:sp>
        <p:nvSpPr>
          <p:cNvPr id="17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A2228-EC60-4F12-92DE-29265791EA7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147444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6D456-536E-4F10-9006-4A6711F65947}" type="datetime1">
              <a:rPr lang="fr-FR"/>
              <a:pPr>
                <a:defRPr/>
              </a:pPr>
              <a:t>28/11/2016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Administration Windows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7CF93-53DE-40D8-9F49-5D062B09A09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625724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fr-FR" smtClean="0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fr-FR" smtClean="0"/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fr-FR" smtClean="0"/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fr-FR" smtClean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Ellipse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B5151-29E5-496D-BA53-B6C71735006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1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F3055-5B60-4223-A1EC-C8E3B17F8E34}" type="datetime1">
              <a:rPr lang="fr-FR"/>
              <a:pPr>
                <a:defRPr/>
              </a:pPr>
              <a:t>28/11/2016</a:t>
            </a:fld>
            <a:endParaRPr lang="fr-FR"/>
          </a:p>
        </p:txBody>
      </p:sp>
      <p:sp>
        <p:nvSpPr>
          <p:cNvPr id="1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Administration Windows</a:t>
            </a:r>
          </a:p>
        </p:txBody>
      </p:sp>
    </p:spTree>
    <p:extLst>
      <p:ext uri="{BB962C8B-B14F-4D97-AF65-F5344CB8AC3E}">
        <p14:creationId xmlns:p14="http://schemas.microsoft.com/office/powerpoint/2010/main" val="18383850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B20AB-1392-4096-BE72-1155036E1606}" type="datetime1">
              <a:rPr lang="fr-FR"/>
              <a:pPr>
                <a:defRPr/>
              </a:pPr>
              <a:t>28/11/2016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Administration Windows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20787-0C3D-4027-BA81-CE986D51EC2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5886059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6843A-BBC0-452F-B31C-B5748363FBB2}" type="datetime1">
              <a:rPr lang="fr-FR"/>
              <a:pPr>
                <a:defRPr/>
              </a:pPr>
              <a:t>28/11/2016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Administration Windows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C284A-CB02-472E-924F-A05B4E58099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51441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fr-FR" smtClean="0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fr-FR" smtClean="0"/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fr-FR" smtClean="0"/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fr-FR" smtClean="0"/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fr-FR" smtClean="0"/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fr-FR" smtClean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Ellipse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Administration Windows</a:t>
            </a:r>
          </a:p>
        </p:txBody>
      </p:sp>
      <p:sp>
        <p:nvSpPr>
          <p:cNvPr id="16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CA155-C054-4964-8E40-5800267B5F3B}" type="datetime1">
              <a:rPr lang="fr-FR"/>
              <a:pPr>
                <a:defRPr/>
              </a:pPr>
              <a:t>28/11/2016</a:t>
            </a:fld>
            <a:endParaRPr lang="fr-FR"/>
          </a:p>
        </p:txBody>
      </p:sp>
      <p:sp>
        <p:nvSpPr>
          <p:cNvPr id="1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9E0F5-6453-4215-9196-C296E136FA2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390848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cteur droit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2" name="Espace réservé du contenu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6A2B3-70DC-46FD-9778-23E505990C54}" type="datetime1">
              <a:rPr lang="fr-FR"/>
              <a:pPr>
                <a:defRPr/>
              </a:pPr>
              <a:t>28/11/2016</a:t>
            </a:fld>
            <a:endParaRPr lang="fr-FR"/>
          </a:p>
        </p:txBody>
      </p:sp>
      <p:sp>
        <p:nvSpPr>
          <p:cNvPr id="7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Administration Windows</a:t>
            </a:r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5B261-5992-4B16-B0A0-92975FCFEC9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181220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fr-FR" smtClean="0"/>
          </a:p>
        </p:txBody>
      </p:sp>
      <p:sp>
        <p:nvSpPr>
          <p:cNvPr id="9" name="Rectangle 2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fr-FR" smtClean="0"/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fr-FR" smtClean="0"/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fr-FR" smtClean="0"/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4" name="Connecteur droit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" name="Ellipse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4" name="Espace réservé du contenu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26" name="Espace réservé du contenu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23" name="Titr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8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F1281-DB92-4C2C-9442-F17EC66DE35B}" type="datetime1">
              <a:rPr lang="fr-FR"/>
              <a:pPr>
                <a:defRPr/>
              </a:pPr>
              <a:t>28/11/2016</a:t>
            </a:fld>
            <a:endParaRPr lang="fr-FR"/>
          </a:p>
        </p:txBody>
      </p:sp>
      <p:sp>
        <p:nvSpPr>
          <p:cNvPr id="19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Administration Windows</a:t>
            </a:r>
          </a:p>
        </p:txBody>
      </p:sp>
      <p:sp>
        <p:nvSpPr>
          <p:cNvPr id="20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29B55-9E44-4C06-A405-177E71E8785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824537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1044B-A53D-4AAA-B21F-E05ADBCF3052}" type="datetime1">
              <a:rPr lang="fr-FR"/>
              <a:pPr>
                <a:defRPr/>
              </a:pPr>
              <a:t>28/11/2016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Administration Windows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3A54A-5C69-4906-AEEB-C054D28F38C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93629536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fr-FR" smtClean="0"/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fr-FR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fr-FR" smtClean="0"/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fr-FR" smtClean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8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12CC2-FF49-42E3-A186-5D47B157BE42}" type="datetime1">
              <a:rPr lang="fr-FR"/>
              <a:pPr>
                <a:defRPr/>
              </a:pPr>
              <a:t>28/11/2016</a:t>
            </a:fld>
            <a:endParaRPr lang="fr-FR"/>
          </a:p>
        </p:txBody>
      </p:sp>
      <p:sp>
        <p:nvSpPr>
          <p:cNvPr id="9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Administration Windows</a:t>
            </a:r>
          </a:p>
        </p:txBody>
      </p:sp>
      <p:sp>
        <p:nvSpPr>
          <p:cNvPr id="10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57C291C-8A26-4724-B832-80884B774C0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4342400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fr-FR" smtClean="0"/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fr-FR" smtClean="0"/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fr-FR" smtClean="0"/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fr-FR" smtClean="0"/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Ellipse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0" name="Espace réservé du contenu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6" name="Espace réservé du numéro de diapositive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85365-D236-47C1-9287-81065AAA851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17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FC193-D53B-4C90-BBF7-F95026652C6A}" type="datetime1">
              <a:rPr lang="fr-FR"/>
              <a:pPr>
                <a:defRPr/>
              </a:pPr>
              <a:t>28/11/2016</a:t>
            </a:fld>
            <a:endParaRPr lang="fr-FR"/>
          </a:p>
        </p:txBody>
      </p:sp>
      <p:sp>
        <p:nvSpPr>
          <p:cNvPr id="18" name="Espace réservé du pied de page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Administration Windows</a:t>
            </a:r>
          </a:p>
        </p:txBody>
      </p:sp>
    </p:spTree>
    <p:extLst>
      <p:ext uri="{BB962C8B-B14F-4D97-AF65-F5344CB8AC3E}">
        <p14:creationId xmlns:p14="http://schemas.microsoft.com/office/powerpoint/2010/main" val="37152402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cteur droit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fr-FR" smtClean="0"/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fr-FR" smtClean="0"/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fr-FR" smtClean="0"/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fr-FR" smtClean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Ellipse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6" name="Espace réservé du numéro de diapositive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0C75E-BD9D-48EF-80B5-1A038336B2C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17" name="Espace réservé de la date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B53F7-9542-4EF1-B238-F81C0D1EF90F}" type="datetime1">
              <a:rPr lang="fr-FR"/>
              <a:pPr>
                <a:defRPr/>
              </a:pPr>
              <a:t>28/11/2016</a:t>
            </a:fld>
            <a:endParaRPr lang="fr-FR"/>
          </a:p>
        </p:txBody>
      </p:sp>
      <p:sp>
        <p:nvSpPr>
          <p:cNvPr id="18" name="Espace réservé du pied de page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142694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DF7F6"/>
            </a:gs>
            <a:gs pos="74001">
              <a:srgbClr val="EAB9AD"/>
            </a:gs>
            <a:gs pos="83000">
              <a:srgbClr val="EAB9AD"/>
            </a:gs>
            <a:gs pos="100000">
              <a:srgbClr val="F1D0C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fr-FR" smtClean="0"/>
          </a:p>
        </p:txBody>
      </p:sp>
      <p:sp>
        <p:nvSpPr>
          <p:cNvPr id="1027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fr-FR" smtClean="0"/>
          </a:p>
        </p:txBody>
      </p:sp>
      <p:sp>
        <p:nvSpPr>
          <p:cNvPr id="102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fr-FR" smtClean="0"/>
          </a:p>
        </p:txBody>
      </p:sp>
      <p:sp>
        <p:nvSpPr>
          <p:cNvPr id="102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fr-FR" smtClean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fld id="{6C54DDB7-9F4B-4DFD-9DF6-52D0FDB23CC2}" type="datetime1">
              <a:rPr lang="fr-FR"/>
              <a:pPr>
                <a:defRPr/>
              </a:pPr>
              <a:t>28/11/2016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fr-FR"/>
              <a:t>Administration Windows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Ellipse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600">
                <a:solidFill>
                  <a:srgbClr val="7B9899"/>
                </a:solidFill>
              </a:defRPr>
            </a:lvl1pPr>
          </a:lstStyle>
          <a:p>
            <a:pPr>
              <a:defRPr/>
            </a:pPr>
            <a:fld id="{97051332-DB59-47F9-A774-75E3501B2D0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1038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et modifiez le titre</a:t>
            </a:r>
            <a:endParaRPr lang="en-US" altLang="fr-FR" smtClean="0"/>
          </a:p>
        </p:txBody>
      </p:sp>
      <p:sp>
        <p:nvSpPr>
          <p:cNvPr id="1039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  <a:endParaRPr lang="en-US" altLang="fr-FR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90" r:id="rId1"/>
    <p:sldLayoutId id="2147484691" r:id="rId2"/>
    <p:sldLayoutId id="2147484692" r:id="rId3"/>
    <p:sldLayoutId id="2147484693" r:id="rId4"/>
    <p:sldLayoutId id="2147484694" r:id="rId5"/>
    <p:sldLayoutId id="2147484695" r:id="rId6"/>
    <p:sldLayoutId id="2147484696" r:id="rId7"/>
    <p:sldLayoutId id="2147484697" r:id="rId8"/>
    <p:sldLayoutId id="2147484698" r:id="rId9"/>
    <p:sldLayoutId id="2147484699" r:id="rId10"/>
    <p:sldLayoutId id="2147484700" r:id="rId11"/>
    <p:sldLayoutId id="2147484701" r:id="rId12"/>
  </p:sldLayoutIdLst>
  <p:transition>
    <p:wipe dir="r"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anose="05020102010507070707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anose="05000000000000000000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9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2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mtClean="0">
                <a:solidFill>
                  <a:srgbClr val="FFFFFF"/>
                </a:solidFill>
              </a:rPr>
              <a:t>Administration Windows</a:t>
            </a:r>
          </a:p>
        </p:txBody>
      </p:sp>
      <p:sp>
        <p:nvSpPr>
          <p:cNvPr id="16387" name="Espace réservé du numéro de diapositive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FC2BA04-F376-4AFB-9FC2-083D14EC721E}" type="slidenum">
              <a:rPr lang="fr-FR" altLang="fr-FR" smtClean="0">
                <a:solidFill>
                  <a:srgbClr val="045C75"/>
                </a:solidFill>
              </a:rPr>
              <a:pPr/>
              <a:t>1</a:t>
            </a:fld>
            <a:endParaRPr lang="fr-FR" altLang="fr-FR" smtClean="0">
              <a:solidFill>
                <a:srgbClr val="045C75"/>
              </a:solidFill>
            </a:endParaRPr>
          </a:p>
        </p:txBody>
      </p:sp>
      <p:graphicFrame>
        <p:nvGraphicFramePr>
          <p:cNvPr id="1638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7002202"/>
              </p:ext>
            </p:extLst>
          </p:nvPr>
        </p:nvGraphicFramePr>
        <p:xfrm>
          <a:off x="150813" y="311150"/>
          <a:ext cx="10164762" cy="648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name="Document" r:id="rId3" imgW="9388064" imgH="5990853" progId="Word.Document.8">
                  <p:embed/>
                </p:oleObj>
              </mc:Choice>
              <mc:Fallback>
                <p:oleObj name="Document" r:id="rId3" imgW="9388064" imgH="5990853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813" y="311150"/>
                        <a:ext cx="10164762" cy="648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</a:rPr>
              <a:t>Outils pour la gestion des disques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935163"/>
            <a:ext cx="2400300" cy="4389437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fr-FR" altLang="fr-FR" smtClean="0"/>
              <a:t>L’utilitaire Fsutil à partir de XP/2003 Server</a:t>
            </a:r>
            <a:br>
              <a:rPr lang="fr-FR" altLang="fr-FR" smtClean="0"/>
            </a:br>
            <a:r>
              <a:rPr lang="fr-FR" altLang="fr-FR" sz="2800" smtClean="0"/>
              <a:t>(permet des opérations planifiées)</a:t>
            </a:r>
          </a:p>
        </p:txBody>
      </p:sp>
      <p:sp>
        <p:nvSpPr>
          <p:cNvPr id="25604" name="Espace réservé du pied de page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mtClean="0">
                <a:solidFill>
                  <a:srgbClr val="FFFFFF"/>
                </a:solidFill>
              </a:rPr>
              <a:t>Administration Windows</a:t>
            </a:r>
          </a:p>
        </p:txBody>
      </p:sp>
      <p:sp>
        <p:nvSpPr>
          <p:cNvPr id="25605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FFF622F-39E2-4BB0-BDD8-7CA83FE26789}" type="slidenum">
              <a:rPr lang="fr-FR" altLang="fr-FR" smtClean="0">
                <a:solidFill>
                  <a:srgbClr val="045C75"/>
                </a:solidFill>
              </a:rPr>
              <a:pPr/>
              <a:t>10</a:t>
            </a:fld>
            <a:endParaRPr lang="fr-FR" altLang="fr-FR" smtClean="0">
              <a:solidFill>
                <a:srgbClr val="045C75"/>
              </a:solidFill>
            </a:endParaRPr>
          </a:p>
        </p:txBody>
      </p:sp>
      <p:pic>
        <p:nvPicPr>
          <p:cNvPr id="24582" name="Picture 5" descr="fsut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09" b="56084"/>
          <a:stretch>
            <a:fillRect/>
          </a:stretch>
        </p:blipFill>
        <p:spPr bwMode="auto">
          <a:xfrm>
            <a:off x="2835275" y="2143125"/>
            <a:ext cx="6308725" cy="250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6" descr="fsutil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8" t="56084" r="16917" b="5417"/>
          <a:stretch>
            <a:fillRect/>
          </a:stretch>
        </p:blipFill>
        <p:spPr bwMode="auto">
          <a:xfrm>
            <a:off x="2801938" y="4079875"/>
            <a:ext cx="6364287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Limites de DFS</a:t>
            </a:r>
          </a:p>
        </p:txBody>
      </p:sp>
      <p:sp>
        <p:nvSpPr>
          <p:cNvPr id="119811" name="Espace réservé du texte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fr-FR" altLang="fr-FR" smtClean="0"/>
              <a:t>La redirection se fait au niveau du dns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fr-FR" altLang="fr-FR" smtClean="0"/>
          </a:p>
          <a:p>
            <a:pPr eaLnBrk="1" hangingPunct="1"/>
            <a:r>
              <a:rPr lang="fr-FR" altLang="fr-FR" smtClean="0"/>
              <a:t> Il faut utiliser un DNS Microsoft et le configurer comme resolver sur toutes les machines (serveurs et clients)</a:t>
            </a:r>
          </a:p>
        </p:txBody>
      </p:sp>
      <p:sp>
        <p:nvSpPr>
          <p:cNvPr id="124932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mtClean="0">
                <a:solidFill>
                  <a:srgbClr val="FFFFFF"/>
                </a:solidFill>
              </a:rPr>
              <a:t>Administration Windows</a:t>
            </a:r>
          </a:p>
        </p:txBody>
      </p:sp>
      <p:sp>
        <p:nvSpPr>
          <p:cNvPr id="124933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40D5FC5-D863-4538-B88A-EDF360FEA2BB}" type="slidenum">
              <a:rPr lang="fr-FR" altLang="fr-FR" smtClean="0">
                <a:solidFill>
                  <a:srgbClr val="045C75"/>
                </a:solidFill>
              </a:rPr>
              <a:pPr/>
              <a:t>100</a:t>
            </a:fld>
            <a:endParaRPr lang="fr-FR" altLang="fr-FR" smtClean="0">
              <a:solidFill>
                <a:srgbClr val="045C75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Les disques dynamiques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fr-FR" altLang="fr-FR" sz="3200" smtClean="0"/>
              <a:t>Depuis Windows 2000, Gestion propriétaire des disques :</a:t>
            </a:r>
          </a:p>
          <a:p>
            <a:pPr lvl="1" eaLnBrk="1" hangingPunct="1">
              <a:buFontTx/>
              <a:buChar char="•"/>
            </a:pPr>
            <a:endParaRPr lang="fr-FR" altLang="fr-FR" sz="2300" smtClean="0"/>
          </a:p>
          <a:p>
            <a:pPr lvl="1" eaLnBrk="1" hangingPunct="1">
              <a:buFontTx/>
              <a:buChar char="•"/>
            </a:pPr>
            <a:r>
              <a:rPr lang="fr-FR" altLang="fr-FR" sz="2800" smtClean="0"/>
              <a:t>Permet les fonctionnalités avancées (RAID, volumes étendus, …) de Windows</a:t>
            </a:r>
          </a:p>
          <a:p>
            <a:pPr lvl="1" eaLnBrk="1" hangingPunct="1">
              <a:buFontTx/>
              <a:buChar char="•"/>
            </a:pPr>
            <a:endParaRPr lang="fr-FR" altLang="fr-FR" sz="2300" smtClean="0"/>
          </a:p>
          <a:p>
            <a:pPr lvl="1" eaLnBrk="1" hangingPunct="1">
              <a:buFontTx/>
              <a:buChar char="•"/>
            </a:pPr>
            <a:r>
              <a:rPr lang="fr-FR" altLang="fr-FR" sz="2800" smtClean="0"/>
              <a:t>Incompatible avec les systèmes non Microsoft ou antérieurs à Windows 2000</a:t>
            </a:r>
          </a:p>
        </p:txBody>
      </p:sp>
      <p:sp>
        <p:nvSpPr>
          <p:cNvPr id="26628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mtClean="0">
                <a:solidFill>
                  <a:srgbClr val="FFFFFF"/>
                </a:solidFill>
              </a:rPr>
              <a:t>Administration Windows</a:t>
            </a:r>
          </a:p>
        </p:txBody>
      </p:sp>
      <p:sp>
        <p:nvSpPr>
          <p:cNvPr id="26629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18C9E7D-F5E4-4D29-A1BB-161B5172EF0B}" type="slidenum">
              <a:rPr lang="fr-FR" altLang="fr-FR" smtClean="0">
                <a:solidFill>
                  <a:srgbClr val="045C75"/>
                </a:solidFill>
              </a:rPr>
              <a:pPr/>
              <a:t>11</a:t>
            </a:fld>
            <a:endParaRPr lang="fr-FR" altLang="fr-FR" smtClean="0">
              <a:solidFill>
                <a:srgbClr val="045C75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Les disques dynamiques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1538288"/>
            <a:ext cx="6130925" cy="4389437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fr-FR" altLang="fr-FR" sz="2800" smtClean="0"/>
              <a:t>Conversion d’un disque de base en disque dynamique</a:t>
            </a:r>
          </a:p>
        </p:txBody>
      </p:sp>
      <p:sp>
        <p:nvSpPr>
          <p:cNvPr id="27652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mtClean="0">
                <a:solidFill>
                  <a:srgbClr val="FFFFFF"/>
                </a:solidFill>
              </a:rPr>
              <a:t>Administration Windows</a:t>
            </a:r>
          </a:p>
        </p:txBody>
      </p:sp>
      <p:sp>
        <p:nvSpPr>
          <p:cNvPr id="27653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B77459D-BE59-408B-B9C3-D65CFE22C026}" type="slidenum">
              <a:rPr lang="fr-FR" altLang="fr-FR" smtClean="0">
                <a:solidFill>
                  <a:srgbClr val="045C75"/>
                </a:solidFill>
              </a:rPr>
              <a:pPr/>
              <a:t>12</a:t>
            </a:fld>
            <a:endParaRPr lang="fr-FR" altLang="fr-FR" smtClean="0">
              <a:solidFill>
                <a:srgbClr val="045C75"/>
              </a:solidFill>
            </a:endParaRPr>
          </a:p>
        </p:txBody>
      </p:sp>
      <p:graphicFrame>
        <p:nvGraphicFramePr>
          <p:cNvPr id="26630" name="Object 2"/>
          <p:cNvGraphicFramePr>
            <a:graphicFrameLocks noChangeAspect="1"/>
          </p:cNvGraphicFramePr>
          <p:nvPr/>
        </p:nvGraphicFramePr>
        <p:xfrm>
          <a:off x="3708400" y="2608263"/>
          <a:ext cx="5283200" cy="398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5" name="Image bitmap" r:id="rId3" imgW="5114286" imgH="3858164" progId="PBrush">
                  <p:embed/>
                </p:oleObj>
              </mc:Choice>
              <mc:Fallback>
                <p:oleObj name="Image bitmap" r:id="rId3" imgW="5114286" imgH="3858164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2608263"/>
                        <a:ext cx="5283200" cy="3984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Les disques dynamiques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fr-FR" altLang="fr-FR" sz="2800" smtClean="0"/>
              <a:t>Conversion d’un disque de base en disque dynamique</a:t>
            </a:r>
          </a:p>
        </p:txBody>
      </p:sp>
      <p:sp>
        <p:nvSpPr>
          <p:cNvPr id="28676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mtClean="0">
                <a:solidFill>
                  <a:srgbClr val="FFFFFF"/>
                </a:solidFill>
              </a:rPr>
              <a:t>Administration Windows</a:t>
            </a:r>
          </a:p>
        </p:txBody>
      </p:sp>
      <p:sp>
        <p:nvSpPr>
          <p:cNvPr id="28677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C6E3698-D036-4B8E-B059-C619891F60E5}" type="slidenum">
              <a:rPr lang="fr-FR" altLang="fr-FR" smtClean="0">
                <a:solidFill>
                  <a:srgbClr val="045C75"/>
                </a:solidFill>
              </a:rPr>
              <a:pPr/>
              <a:t>13</a:t>
            </a:fld>
            <a:endParaRPr lang="fr-FR" altLang="fr-FR" smtClean="0">
              <a:solidFill>
                <a:srgbClr val="045C75"/>
              </a:solidFill>
            </a:endParaRPr>
          </a:p>
        </p:txBody>
      </p:sp>
      <p:pic>
        <p:nvPicPr>
          <p:cNvPr id="27654" name="Picture 5" descr="diskpartconve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62" b="70750"/>
          <a:stretch>
            <a:fillRect/>
          </a:stretch>
        </p:blipFill>
        <p:spPr bwMode="auto">
          <a:xfrm>
            <a:off x="609600" y="2895600"/>
            <a:ext cx="8193088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252413" y="147638"/>
            <a:ext cx="8640762" cy="9636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Disques dynamiques, gestion des </a:t>
            </a:r>
            <a:r>
              <a:rPr lang="fr-FR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volumes</a:t>
            </a:r>
            <a:endParaRPr lang="fr-FR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85750" y="1111250"/>
            <a:ext cx="8156575" cy="4573588"/>
          </a:xfrm>
        </p:spPr>
        <p:txBody>
          <a:bodyPr/>
          <a:lstStyle/>
          <a:p>
            <a:pPr eaLnBrk="1" hangingPunct="1">
              <a:buFontTx/>
              <a:buChar char="•"/>
            </a:pPr>
            <a:endParaRPr lang="fr-FR" altLang="fr-FR" smtClean="0"/>
          </a:p>
          <a:p>
            <a:pPr eaLnBrk="1" hangingPunct="1">
              <a:buFontTx/>
              <a:buChar char="•"/>
            </a:pPr>
            <a:r>
              <a:rPr lang="fr-FR" altLang="fr-FR" sz="2800" smtClean="0"/>
              <a:t>Création d’un volume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fr-FR" altLang="fr-FR" sz="2400" smtClean="0"/>
              <a:t>Utiliser le menu contextuel (clic droit) sur le disque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fr-FR" altLang="fr-FR" sz="2400" smtClean="0"/>
              <a:t>Choisir « Créer un volume … »</a:t>
            </a:r>
          </a:p>
        </p:txBody>
      </p:sp>
      <p:sp>
        <p:nvSpPr>
          <p:cNvPr id="29700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mtClean="0">
                <a:solidFill>
                  <a:srgbClr val="FFFFFF"/>
                </a:solidFill>
              </a:rPr>
              <a:t>Administration Windows</a:t>
            </a:r>
          </a:p>
        </p:txBody>
      </p:sp>
      <p:sp>
        <p:nvSpPr>
          <p:cNvPr id="29701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23C4CA5-9A1A-456D-9D0E-E50EFF555C77}" type="slidenum">
              <a:rPr lang="fr-FR" altLang="fr-FR" smtClean="0">
                <a:solidFill>
                  <a:srgbClr val="045C75"/>
                </a:solidFill>
              </a:rPr>
              <a:pPr/>
              <a:t>14</a:t>
            </a:fld>
            <a:endParaRPr lang="fr-FR" altLang="fr-FR" smtClean="0">
              <a:solidFill>
                <a:srgbClr val="045C75"/>
              </a:solidFill>
            </a:endParaRPr>
          </a:p>
        </p:txBody>
      </p:sp>
      <p:pic>
        <p:nvPicPr>
          <p:cNvPr id="28678" name="Picture 6" descr="createv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9" t="16632" r="365" b="25069"/>
          <a:stretch>
            <a:fillRect/>
          </a:stretch>
        </p:blipFill>
        <p:spPr bwMode="auto">
          <a:xfrm>
            <a:off x="2706688" y="3109913"/>
            <a:ext cx="6415087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-242888"/>
            <a:ext cx="8820150" cy="13096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Disques dynamiques, gestion des volumes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524000"/>
            <a:ext cx="8229600" cy="4389438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fr-FR" altLang="fr-FR" sz="3200" smtClean="0"/>
              <a:t>Création d’un volume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fr-FR" altLang="fr-FR" sz="2800" smtClean="0"/>
              <a:t>Sélectionner le type de volume à créer</a:t>
            </a:r>
          </a:p>
          <a:p>
            <a:pPr lvl="2" eaLnBrk="1" hangingPunct="1">
              <a:buFontTx/>
              <a:buChar char="•"/>
            </a:pPr>
            <a:r>
              <a:rPr lang="fr-FR" altLang="fr-FR" sz="2400" smtClean="0"/>
              <a:t>Simple</a:t>
            </a:r>
          </a:p>
          <a:p>
            <a:pPr lvl="2" eaLnBrk="1" hangingPunct="1">
              <a:buFontTx/>
              <a:buChar char="•"/>
            </a:pPr>
            <a:r>
              <a:rPr lang="fr-FR" altLang="fr-FR" sz="2400" smtClean="0"/>
              <a:t>Fractionné</a:t>
            </a:r>
          </a:p>
          <a:p>
            <a:pPr lvl="2" eaLnBrk="1" hangingPunct="1">
              <a:buFontTx/>
              <a:buChar char="•"/>
            </a:pPr>
            <a:r>
              <a:rPr lang="fr-FR" altLang="fr-FR" sz="2400" smtClean="0"/>
              <a:t>Agrégé</a:t>
            </a:r>
          </a:p>
          <a:p>
            <a:pPr lvl="2" eaLnBrk="1" hangingPunct="1">
              <a:buFontTx/>
              <a:buChar char="•"/>
            </a:pPr>
            <a:r>
              <a:rPr lang="fr-FR" altLang="fr-FR" sz="2400" smtClean="0"/>
              <a:t>Miroir</a:t>
            </a:r>
          </a:p>
          <a:p>
            <a:pPr lvl="2" eaLnBrk="1" hangingPunct="1">
              <a:buFontTx/>
              <a:buChar char="•"/>
            </a:pPr>
            <a:r>
              <a:rPr lang="fr-FR" altLang="fr-FR" sz="2400" smtClean="0"/>
              <a:t>RAID-5</a:t>
            </a:r>
          </a:p>
        </p:txBody>
      </p:sp>
      <p:sp>
        <p:nvSpPr>
          <p:cNvPr id="30724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mtClean="0">
                <a:solidFill>
                  <a:srgbClr val="FFFFFF"/>
                </a:solidFill>
              </a:rPr>
              <a:t>Administration Windows</a:t>
            </a:r>
          </a:p>
        </p:txBody>
      </p:sp>
      <p:sp>
        <p:nvSpPr>
          <p:cNvPr id="30725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DCEC0DB-9F7A-464A-9822-1DCC3B97E578}" type="slidenum">
              <a:rPr lang="fr-FR" altLang="fr-FR" smtClean="0">
                <a:solidFill>
                  <a:srgbClr val="045C75"/>
                </a:solidFill>
              </a:rPr>
              <a:pPr/>
              <a:t>15</a:t>
            </a:fld>
            <a:endParaRPr lang="fr-FR" altLang="fr-FR" smtClean="0">
              <a:solidFill>
                <a:srgbClr val="045C75"/>
              </a:solidFill>
            </a:endParaRPr>
          </a:p>
        </p:txBody>
      </p:sp>
      <p:pic>
        <p:nvPicPr>
          <p:cNvPr id="29702" name="Picture 4" descr="createvolu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2" t="13229"/>
          <a:stretch>
            <a:fillRect/>
          </a:stretch>
        </p:blipFill>
        <p:spPr bwMode="auto">
          <a:xfrm>
            <a:off x="4140200" y="2686050"/>
            <a:ext cx="4730750" cy="368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Disques </a:t>
            </a:r>
            <a:r>
              <a:rPr lang="fr-FR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dynamiques, gestion des volumes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905000"/>
            <a:ext cx="8229600" cy="4389438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fr-FR" altLang="fr-FR" sz="3200" smtClean="0"/>
              <a:t>Volume simple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fr-FR" altLang="fr-FR" sz="2400" smtClean="0"/>
              <a:t>Les données du volume occupent un espace contigu sur un disque physique</a:t>
            </a:r>
          </a:p>
        </p:txBody>
      </p:sp>
      <p:sp>
        <p:nvSpPr>
          <p:cNvPr id="31748" name="Espace réservé du pied de page 17"/>
          <p:cNvSpPr>
            <a:spLocks noGrp="1"/>
          </p:cNvSpPr>
          <p:nvPr>
            <p:ph type="ftr" sz="quarter" idx="11"/>
          </p:nvPr>
        </p:nvSpPr>
        <p:spPr bwMode="auto">
          <a:xfrm>
            <a:off x="914400" y="6324600"/>
            <a:ext cx="3352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mtClean="0">
                <a:solidFill>
                  <a:srgbClr val="FFFFFF"/>
                </a:solidFill>
              </a:rPr>
              <a:t>Administration Windows</a:t>
            </a:r>
          </a:p>
        </p:txBody>
      </p:sp>
      <p:sp>
        <p:nvSpPr>
          <p:cNvPr id="31749" name="Espace réservé du numéro de diapositive 1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9194239-4F68-40CC-B858-952ABB713F00}" type="slidenum">
              <a:rPr lang="fr-FR" altLang="fr-FR" smtClean="0">
                <a:solidFill>
                  <a:srgbClr val="045C75"/>
                </a:solidFill>
              </a:rPr>
              <a:pPr/>
              <a:t>16</a:t>
            </a:fld>
            <a:endParaRPr lang="fr-FR" altLang="fr-FR" smtClean="0">
              <a:solidFill>
                <a:srgbClr val="045C75"/>
              </a:solidFill>
            </a:endParaRPr>
          </a:p>
        </p:txBody>
      </p:sp>
      <p:grpSp>
        <p:nvGrpSpPr>
          <p:cNvPr id="30726" name="Group 14"/>
          <p:cNvGrpSpPr>
            <a:grpSpLocks/>
          </p:cNvGrpSpPr>
          <p:nvPr/>
        </p:nvGrpSpPr>
        <p:grpSpPr bwMode="auto">
          <a:xfrm>
            <a:off x="2622550" y="3184525"/>
            <a:ext cx="3338513" cy="3322638"/>
            <a:chOff x="1339" y="2117"/>
            <a:chExt cx="1402" cy="1395"/>
          </a:xfrm>
        </p:grpSpPr>
        <p:sp>
          <p:nvSpPr>
            <p:cNvPr id="31756" name="Oval 9"/>
            <p:cNvSpPr>
              <a:spLocks noChangeArrowheads="1"/>
            </p:cNvSpPr>
            <p:nvPr/>
          </p:nvSpPr>
          <p:spPr bwMode="auto">
            <a:xfrm>
              <a:off x="1346" y="2117"/>
              <a:ext cx="1395" cy="139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1757" name="AutoShape 8"/>
            <p:cNvSpPr>
              <a:spLocks noChangeArrowheads="1"/>
            </p:cNvSpPr>
            <p:nvPr/>
          </p:nvSpPr>
          <p:spPr bwMode="auto">
            <a:xfrm>
              <a:off x="1339" y="2124"/>
              <a:ext cx="1395" cy="137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524 w 21600"/>
                <a:gd name="T13" fmla="*/ 0 h 21600"/>
                <a:gd name="T14" fmla="*/ 19076 w 21600"/>
                <a:gd name="T15" fmla="*/ 1060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603" y="10550"/>
                  </a:moveTo>
                  <a:cubicBezTo>
                    <a:pt x="10659" y="10506"/>
                    <a:pt x="10728" y="10481"/>
                    <a:pt x="10800" y="10482"/>
                  </a:cubicBezTo>
                  <a:cubicBezTo>
                    <a:pt x="10871" y="10482"/>
                    <a:pt x="10940" y="10506"/>
                    <a:pt x="10996" y="10550"/>
                  </a:cubicBezTo>
                  <a:lnTo>
                    <a:pt x="17484" y="2317"/>
                  </a:lnTo>
                  <a:cubicBezTo>
                    <a:pt x="15579" y="816"/>
                    <a:pt x="13225" y="-1"/>
                    <a:pt x="10799" y="0"/>
                  </a:cubicBezTo>
                  <a:cubicBezTo>
                    <a:pt x="8374" y="0"/>
                    <a:pt x="6020" y="816"/>
                    <a:pt x="4115" y="2317"/>
                  </a:cubicBezTo>
                  <a:lnTo>
                    <a:pt x="10603" y="10550"/>
                  </a:lnTo>
                  <a:close/>
                </a:path>
              </a:pathLst>
            </a:custGeom>
            <a:solidFill>
              <a:srgbClr val="CC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758" name="Line 10"/>
            <p:cNvSpPr>
              <a:spLocks noChangeShapeType="1"/>
            </p:cNvSpPr>
            <p:nvPr/>
          </p:nvSpPr>
          <p:spPr bwMode="auto">
            <a:xfrm>
              <a:off x="1777" y="2172"/>
              <a:ext cx="256" cy="6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759" name="Line 11"/>
            <p:cNvSpPr>
              <a:spLocks noChangeShapeType="1"/>
            </p:cNvSpPr>
            <p:nvPr/>
          </p:nvSpPr>
          <p:spPr bwMode="auto">
            <a:xfrm>
              <a:off x="1957" y="2137"/>
              <a:ext cx="75" cy="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760" name="Line 12"/>
            <p:cNvSpPr>
              <a:spLocks noChangeShapeType="1"/>
            </p:cNvSpPr>
            <p:nvPr/>
          </p:nvSpPr>
          <p:spPr bwMode="auto">
            <a:xfrm flipH="1">
              <a:off x="2038" y="2137"/>
              <a:ext cx="92" cy="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761" name="Line 13"/>
            <p:cNvSpPr>
              <a:spLocks noChangeShapeType="1"/>
            </p:cNvSpPr>
            <p:nvPr/>
          </p:nvSpPr>
          <p:spPr bwMode="auto">
            <a:xfrm flipH="1">
              <a:off x="2044" y="2186"/>
              <a:ext cx="252" cy="5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0727" name="Text Box 15"/>
          <p:cNvSpPr txBox="1">
            <a:spLocks noChangeArrowheads="1"/>
          </p:cNvSpPr>
          <p:nvPr/>
        </p:nvSpPr>
        <p:spPr bwMode="auto">
          <a:xfrm>
            <a:off x="3505200" y="35052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/>
              <a:t>1</a:t>
            </a:r>
          </a:p>
        </p:txBody>
      </p:sp>
      <p:sp>
        <p:nvSpPr>
          <p:cNvPr id="30728" name="Text Box 16"/>
          <p:cNvSpPr txBox="1">
            <a:spLocks noChangeArrowheads="1"/>
          </p:cNvSpPr>
          <p:nvPr/>
        </p:nvSpPr>
        <p:spPr bwMode="auto">
          <a:xfrm>
            <a:off x="3810000" y="33528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/>
              <a:t>2</a:t>
            </a:r>
          </a:p>
        </p:txBody>
      </p:sp>
      <p:sp>
        <p:nvSpPr>
          <p:cNvPr id="30729" name="Text Box 17"/>
          <p:cNvSpPr txBox="1">
            <a:spLocks noChangeArrowheads="1"/>
          </p:cNvSpPr>
          <p:nvPr/>
        </p:nvSpPr>
        <p:spPr bwMode="auto">
          <a:xfrm>
            <a:off x="4114800" y="32766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/>
              <a:t>3</a:t>
            </a:r>
          </a:p>
        </p:txBody>
      </p:sp>
      <p:sp>
        <p:nvSpPr>
          <p:cNvPr id="30730" name="Text Box 19"/>
          <p:cNvSpPr txBox="1">
            <a:spLocks noChangeArrowheads="1"/>
          </p:cNvSpPr>
          <p:nvPr/>
        </p:nvSpPr>
        <p:spPr bwMode="auto">
          <a:xfrm>
            <a:off x="4419600" y="32766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/>
              <a:t>4</a:t>
            </a:r>
          </a:p>
        </p:txBody>
      </p:sp>
      <p:sp>
        <p:nvSpPr>
          <p:cNvPr id="30731" name="Text Box 20"/>
          <p:cNvSpPr txBox="1">
            <a:spLocks noChangeArrowheads="1"/>
          </p:cNvSpPr>
          <p:nvPr/>
        </p:nvSpPr>
        <p:spPr bwMode="auto">
          <a:xfrm>
            <a:off x="4724400" y="33528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/>
              <a:t>5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7" grpId="0"/>
      <p:bldP spid="30728" grpId="0"/>
      <p:bldP spid="30729" grpId="0"/>
      <p:bldP spid="30730" grpId="0"/>
      <p:bldP spid="307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228600"/>
            <a:ext cx="8842375" cy="758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fr-FR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FR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fr-FR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FR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fr-FR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FR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fr-FR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FR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fr-FR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FR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Disques </a:t>
            </a:r>
            <a:r>
              <a:rPr lang="fr-FR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dynamiques, gestion des volumes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385888"/>
            <a:ext cx="8229600" cy="4391025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fr-FR" altLang="fr-FR" sz="3200" smtClean="0"/>
              <a:t>Volume fractionné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fr-FR" altLang="fr-FR" sz="2400" smtClean="0"/>
              <a:t>Obtenu aussi en « étendant » un volume simple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fr-FR" altLang="fr-FR" sz="2400" smtClean="0"/>
              <a:t>Les données du volume occupent des espaces contigus sur plusieurs disques physiques</a:t>
            </a:r>
          </a:p>
        </p:txBody>
      </p:sp>
      <p:sp>
        <p:nvSpPr>
          <p:cNvPr id="32772" name="Espace réservé du pied de page 29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400800"/>
            <a:ext cx="3352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mtClean="0">
                <a:solidFill>
                  <a:srgbClr val="FFFFFF"/>
                </a:solidFill>
              </a:rPr>
              <a:t>Administration Windows</a:t>
            </a:r>
          </a:p>
        </p:txBody>
      </p:sp>
      <p:sp>
        <p:nvSpPr>
          <p:cNvPr id="32773" name="Espace réservé du numéro de diapositive 2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16ACE3E-4E22-4E25-9965-AED7B640D1BD}" type="slidenum">
              <a:rPr lang="fr-FR" altLang="fr-FR" smtClean="0">
                <a:solidFill>
                  <a:srgbClr val="045C75"/>
                </a:solidFill>
              </a:rPr>
              <a:pPr/>
              <a:t>17</a:t>
            </a:fld>
            <a:endParaRPr lang="fr-FR" altLang="fr-FR" smtClean="0">
              <a:solidFill>
                <a:srgbClr val="045C75"/>
              </a:solidFill>
            </a:endParaRPr>
          </a:p>
        </p:txBody>
      </p:sp>
      <p:grpSp>
        <p:nvGrpSpPr>
          <p:cNvPr id="31750" name="Group 4"/>
          <p:cNvGrpSpPr>
            <a:grpSpLocks/>
          </p:cNvGrpSpPr>
          <p:nvPr/>
        </p:nvGrpSpPr>
        <p:grpSpPr bwMode="auto">
          <a:xfrm>
            <a:off x="790575" y="3376613"/>
            <a:ext cx="2879725" cy="3049587"/>
            <a:chOff x="1339" y="2117"/>
            <a:chExt cx="1402" cy="1395"/>
          </a:xfrm>
        </p:grpSpPr>
        <p:sp>
          <p:nvSpPr>
            <p:cNvPr id="32792" name="Oval 5"/>
            <p:cNvSpPr>
              <a:spLocks noChangeArrowheads="1"/>
            </p:cNvSpPr>
            <p:nvPr/>
          </p:nvSpPr>
          <p:spPr bwMode="auto">
            <a:xfrm>
              <a:off x="1346" y="2117"/>
              <a:ext cx="1395" cy="139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2793" name="AutoShape 6"/>
            <p:cNvSpPr>
              <a:spLocks noChangeArrowheads="1"/>
            </p:cNvSpPr>
            <p:nvPr/>
          </p:nvSpPr>
          <p:spPr bwMode="auto">
            <a:xfrm>
              <a:off x="1339" y="2124"/>
              <a:ext cx="1395" cy="137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524 w 21600"/>
                <a:gd name="T13" fmla="*/ 0 h 21600"/>
                <a:gd name="T14" fmla="*/ 19076 w 21600"/>
                <a:gd name="T15" fmla="*/ 1060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603" y="10550"/>
                  </a:moveTo>
                  <a:cubicBezTo>
                    <a:pt x="10659" y="10506"/>
                    <a:pt x="10728" y="10481"/>
                    <a:pt x="10800" y="10482"/>
                  </a:cubicBezTo>
                  <a:cubicBezTo>
                    <a:pt x="10871" y="10482"/>
                    <a:pt x="10940" y="10506"/>
                    <a:pt x="10996" y="10550"/>
                  </a:cubicBezTo>
                  <a:lnTo>
                    <a:pt x="17484" y="2317"/>
                  </a:lnTo>
                  <a:cubicBezTo>
                    <a:pt x="15579" y="816"/>
                    <a:pt x="13225" y="-1"/>
                    <a:pt x="10799" y="0"/>
                  </a:cubicBezTo>
                  <a:cubicBezTo>
                    <a:pt x="8374" y="0"/>
                    <a:pt x="6020" y="816"/>
                    <a:pt x="4115" y="2317"/>
                  </a:cubicBezTo>
                  <a:lnTo>
                    <a:pt x="10603" y="1055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794" name="Line 7"/>
            <p:cNvSpPr>
              <a:spLocks noChangeShapeType="1"/>
            </p:cNvSpPr>
            <p:nvPr/>
          </p:nvSpPr>
          <p:spPr bwMode="auto">
            <a:xfrm>
              <a:off x="1777" y="2172"/>
              <a:ext cx="256" cy="6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2795" name="Line 8"/>
            <p:cNvSpPr>
              <a:spLocks noChangeShapeType="1"/>
            </p:cNvSpPr>
            <p:nvPr/>
          </p:nvSpPr>
          <p:spPr bwMode="auto">
            <a:xfrm>
              <a:off x="1957" y="2137"/>
              <a:ext cx="75" cy="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2796" name="Line 9"/>
            <p:cNvSpPr>
              <a:spLocks noChangeShapeType="1"/>
            </p:cNvSpPr>
            <p:nvPr/>
          </p:nvSpPr>
          <p:spPr bwMode="auto">
            <a:xfrm flipH="1">
              <a:off x="2038" y="2137"/>
              <a:ext cx="92" cy="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2797" name="Line 10"/>
            <p:cNvSpPr>
              <a:spLocks noChangeShapeType="1"/>
            </p:cNvSpPr>
            <p:nvPr/>
          </p:nvSpPr>
          <p:spPr bwMode="auto">
            <a:xfrm flipH="1">
              <a:off x="2044" y="2186"/>
              <a:ext cx="252" cy="5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1751" name="Text Box 11"/>
          <p:cNvSpPr txBox="1">
            <a:spLocks noChangeArrowheads="1"/>
          </p:cNvSpPr>
          <p:nvPr/>
        </p:nvSpPr>
        <p:spPr bwMode="auto">
          <a:xfrm>
            <a:off x="1524000" y="36576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/>
              <a:t>1</a:t>
            </a:r>
          </a:p>
        </p:txBody>
      </p:sp>
      <p:sp>
        <p:nvSpPr>
          <p:cNvPr id="31752" name="Text Box 12"/>
          <p:cNvSpPr txBox="1">
            <a:spLocks noChangeArrowheads="1"/>
          </p:cNvSpPr>
          <p:nvPr/>
        </p:nvSpPr>
        <p:spPr bwMode="auto">
          <a:xfrm>
            <a:off x="1752600" y="35052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/>
              <a:t>2</a:t>
            </a:r>
          </a:p>
        </p:txBody>
      </p:sp>
      <p:sp>
        <p:nvSpPr>
          <p:cNvPr id="31753" name="Text Box 13"/>
          <p:cNvSpPr txBox="1">
            <a:spLocks noChangeArrowheads="1"/>
          </p:cNvSpPr>
          <p:nvPr/>
        </p:nvSpPr>
        <p:spPr bwMode="auto">
          <a:xfrm>
            <a:off x="2057400" y="35052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/>
              <a:t>3</a:t>
            </a:r>
          </a:p>
        </p:txBody>
      </p:sp>
      <p:sp>
        <p:nvSpPr>
          <p:cNvPr id="31754" name="Text Box 14"/>
          <p:cNvSpPr txBox="1">
            <a:spLocks noChangeArrowheads="1"/>
          </p:cNvSpPr>
          <p:nvPr/>
        </p:nvSpPr>
        <p:spPr bwMode="auto">
          <a:xfrm>
            <a:off x="2286000" y="35052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/>
              <a:t>4</a:t>
            </a:r>
          </a:p>
        </p:txBody>
      </p:sp>
      <p:grpSp>
        <p:nvGrpSpPr>
          <p:cNvPr id="31755" name="Group 16"/>
          <p:cNvGrpSpPr>
            <a:grpSpLocks/>
          </p:cNvGrpSpPr>
          <p:nvPr/>
        </p:nvGrpSpPr>
        <p:grpSpPr bwMode="auto">
          <a:xfrm>
            <a:off x="4800600" y="3360738"/>
            <a:ext cx="2879725" cy="3049587"/>
            <a:chOff x="1339" y="2117"/>
            <a:chExt cx="1402" cy="1395"/>
          </a:xfrm>
        </p:grpSpPr>
        <p:sp>
          <p:nvSpPr>
            <p:cNvPr id="32786" name="Oval 17"/>
            <p:cNvSpPr>
              <a:spLocks noChangeArrowheads="1"/>
            </p:cNvSpPr>
            <p:nvPr/>
          </p:nvSpPr>
          <p:spPr bwMode="auto">
            <a:xfrm>
              <a:off x="1346" y="2117"/>
              <a:ext cx="1395" cy="139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2787" name="AutoShape 18"/>
            <p:cNvSpPr>
              <a:spLocks noChangeArrowheads="1"/>
            </p:cNvSpPr>
            <p:nvPr/>
          </p:nvSpPr>
          <p:spPr bwMode="auto">
            <a:xfrm>
              <a:off x="1339" y="2124"/>
              <a:ext cx="1395" cy="137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524 w 21600"/>
                <a:gd name="T13" fmla="*/ 0 h 21600"/>
                <a:gd name="T14" fmla="*/ 19076 w 21600"/>
                <a:gd name="T15" fmla="*/ 1060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603" y="10550"/>
                  </a:moveTo>
                  <a:cubicBezTo>
                    <a:pt x="10659" y="10506"/>
                    <a:pt x="10728" y="10481"/>
                    <a:pt x="10800" y="10482"/>
                  </a:cubicBezTo>
                  <a:cubicBezTo>
                    <a:pt x="10871" y="10482"/>
                    <a:pt x="10940" y="10506"/>
                    <a:pt x="10996" y="10550"/>
                  </a:cubicBezTo>
                  <a:lnTo>
                    <a:pt x="17484" y="2317"/>
                  </a:lnTo>
                  <a:cubicBezTo>
                    <a:pt x="15579" y="816"/>
                    <a:pt x="13225" y="-1"/>
                    <a:pt x="10799" y="0"/>
                  </a:cubicBezTo>
                  <a:cubicBezTo>
                    <a:pt x="8374" y="0"/>
                    <a:pt x="6020" y="816"/>
                    <a:pt x="4115" y="2317"/>
                  </a:cubicBezTo>
                  <a:lnTo>
                    <a:pt x="10603" y="1055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788" name="Line 19"/>
            <p:cNvSpPr>
              <a:spLocks noChangeShapeType="1"/>
            </p:cNvSpPr>
            <p:nvPr/>
          </p:nvSpPr>
          <p:spPr bwMode="auto">
            <a:xfrm>
              <a:off x="1777" y="2172"/>
              <a:ext cx="256" cy="6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2789" name="Line 20"/>
            <p:cNvSpPr>
              <a:spLocks noChangeShapeType="1"/>
            </p:cNvSpPr>
            <p:nvPr/>
          </p:nvSpPr>
          <p:spPr bwMode="auto">
            <a:xfrm>
              <a:off x="1957" y="2137"/>
              <a:ext cx="75" cy="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2790" name="Line 21"/>
            <p:cNvSpPr>
              <a:spLocks noChangeShapeType="1"/>
            </p:cNvSpPr>
            <p:nvPr/>
          </p:nvSpPr>
          <p:spPr bwMode="auto">
            <a:xfrm flipH="1">
              <a:off x="2038" y="2137"/>
              <a:ext cx="92" cy="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2791" name="Line 22"/>
            <p:cNvSpPr>
              <a:spLocks noChangeShapeType="1"/>
            </p:cNvSpPr>
            <p:nvPr/>
          </p:nvSpPr>
          <p:spPr bwMode="auto">
            <a:xfrm flipH="1">
              <a:off x="2044" y="2186"/>
              <a:ext cx="252" cy="5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1756" name="Text Box 23"/>
          <p:cNvSpPr txBox="1">
            <a:spLocks noChangeArrowheads="1"/>
          </p:cNvSpPr>
          <p:nvPr/>
        </p:nvSpPr>
        <p:spPr bwMode="auto">
          <a:xfrm>
            <a:off x="5486400" y="36576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/>
              <a:t>6</a:t>
            </a:r>
          </a:p>
        </p:txBody>
      </p:sp>
      <p:sp>
        <p:nvSpPr>
          <p:cNvPr id="31757" name="Text Box 24"/>
          <p:cNvSpPr txBox="1">
            <a:spLocks noChangeArrowheads="1"/>
          </p:cNvSpPr>
          <p:nvPr/>
        </p:nvSpPr>
        <p:spPr bwMode="auto">
          <a:xfrm>
            <a:off x="5791200" y="35814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/>
              <a:t>7</a:t>
            </a:r>
          </a:p>
        </p:txBody>
      </p:sp>
      <p:sp>
        <p:nvSpPr>
          <p:cNvPr id="31758" name="Text Box 25"/>
          <p:cNvSpPr txBox="1">
            <a:spLocks noChangeArrowheads="1"/>
          </p:cNvSpPr>
          <p:nvPr/>
        </p:nvSpPr>
        <p:spPr bwMode="auto">
          <a:xfrm>
            <a:off x="6096000" y="35052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/>
              <a:t>8</a:t>
            </a:r>
          </a:p>
        </p:txBody>
      </p:sp>
      <p:sp>
        <p:nvSpPr>
          <p:cNvPr id="31759" name="Text Box 26"/>
          <p:cNvSpPr txBox="1">
            <a:spLocks noChangeArrowheads="1"/>
          </p:cNvSpPr>
          <p:nvPr/>
        </p:nvSpPr>
        <p:spPr bwMode="auto">
          <a:xfrm>
            <a:off x="6324600" y="35052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/>
              <a:t>9</a:t>
            </a:r>
          </a:p>
        </p:txBody>
      </p:sp>
      <p:sp>
        <p:nvSpPr>
          <p:cNvPr id="31760" name="Text Box 27"/>
          <p:cNvSpPr txBox="1">
            <a:spLocks noChangeArrowheads="1"/>
          </p:cNvSpPr>
          <p:nvPr/>
        </p:nvSpPr>
        <p:spPr bwMode="auto">
          <a:xfrm>
            <a:off x="6553200" y="36576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/>
              <a:t>10</a:t>
            </a:r>
          </a:p>
        </p:txBody>
      </p:sp>
      <p:sp>
        <p:nvSpPr>
          <p:cNvPr id="31761" name="Text Box 30"/>
          <p:cNvSpPr txBox="1">
            <a:spLocks noChangeArrowheads="1"/>
          </p:cNvSpPr>
          <p:nvPr/>
        </p:nvSpPr>
        <p:spPr bwMode="auto">
          <a:xfrm>
            <a:off x="2514600" y="35814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/>
              <a:t>5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1" grpId="0"/>
      <p:bldP spid="31752" grpId="0"/>
      <p:bldP spid="31753" grpId="0"/>
      <p:bldP spid="31754" grpId="0"/>
      <p:bldP spid="31756" grpId="0"/>
      <p:bldP spid="31757" grpId="0"/>
      <p:bldP spid="31758" grpId="0"/>
      <p:bldP spid="31759" grpId="0"/>
      <p:bldP spid="31760" grpId="0"/>
      <p:bldP spid="3176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228600"/>
            <a:ext cx="8842375" cy="758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Disques dynamiques, gestion des volumes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3213" y="1522413"/>
            <a:ext cx="8840787" cy="5106987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fr-FR" altLang="fr-FR" sz="3200" smtClean="0"/>
              <a:t>Volume agrégé par bande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fr-FR" altLang="fr-FR" sz="2800" smtClean="0"/>
              <a:t>Les données du volume occupent des espaces alternativement placés sur plusieurs disques physiques</a:t>
            </a:r>
          </a:p>
        </p:txBody>
      </p:sp>
      <p:sp>
        <p:nvSpPr>
          <p:cNvPr id="33796" name="Espace réservé du pied de page 29"/>
          <p:cNvSpPr>
            <a:spLocks noGrp="1"/>
          </p:cNvSpPr>
          <p:nvPr>
            <p:ph type="ftr" sz="quarter" idx="11"/>
          </p:nvPr>
        </p:nvSpPr>
        <p:spPr bwMode="auto">
          <a:xfrm>
            <a:off x="3352800" y="6324600"/>
            <a:ext cx="3352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mtClean="0">
                <a:solidFill>
                  <a:srgbClr val="FFFFFF"/>
                </a:solidFill>
              </a:rPr>
              <a:t>Administration Windows</a:t>
            </a:r>
          </a:p>
        </p:txBody>
      </p:sp>
      <p:sp>
        <p:nvSpPr>
          <p:cNvPr id="33797" name="Espace réservé du numéro de diapositive 2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43550E7-2171-4BB2-9700-FEB04F409FB4}" type="slidenum">
              <a:rPr lang="fr-FR" altLang="fr-FR" smtClean="0">
                <a:solidFill>
                  <a:srgbClr val="045C75"/>
                </a:solidFill>
              </a:rPr>
              <a:pPr/>
              <a:t>18</a:t>
            </a:fld>
            <a:endParaRPr lang="fr-FR" altLang="fr-FR" smtClean="0">
              <a:solidFill>
                <a:srgbClr val="045C75"/>
              </a:solidFill>
            </a:endParaRPr>
          </a:p>
        </p:txBody>
      </p:sp>
      <p:grpSp>
        <p:nvGrpSpPr>
          <p:cNvPr id="32774" name="Group 4"/>
          <p:cNvGrpSpPr>
            <a:grpSpLocks/>
          </p:cNvGrpSpPr>
          <p:nvPr/>
        </p:nvGrpSpPr>
        <p:grpSpPr bwMode="auto">
          <a:xfrm>
            <a:off x="869950" y="3338513"/>
            <a:ext cx="3338513" cy="3322637"/>
            <a:chOff x="1339" y="2117"/>
            <a:chExt cx="1402" cy="1395"/>
          </a:xfrm>
        </p:grpSpPr>
        <p:sp>
          <p:nvSpPr>
            <p:cNvPr id="33816" name="Oval 5"/>
            <p:cNvSpPr>
              <a:spLocks noChangeArrowheads="1"/>
            </p:cNvSpPr>
            <p:nvPr/>
          </p:nvSpPr>
          <p:spPr bwMode="auto">
            <a:xfrm>
              <a:off x="1346" y="2117"/>
              <a:ext cx="1395" cy="139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817" name="AutoShape 6"/>
            <p:cNvSpPr>
              <a:spLocks noChangeArrowheads="1"/>
            </p:cNvSpPr>
            <p:nvPr/>
          </p:nvSpPr>
          <p:spPr bwMode="auto">
            <a:xfrm>
              <a:off x="1339" y="2124"/>
              <a:ext cx="1395" cy="137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524 w 21600"/>
                <a:gd name="T13" fmla="*/ 0 h 21600"/>
                <a:gd name="T14" fmla="*/ 19076 w 21600"/>
                <a:gd name="T15" fmla="*/ 1060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603" y="10550"/>
                  </a:moveTo>
                  <a:cubicBezTo>
                    <a:pt x="10659" y="10506"/>
                    <a:pt x="10728" y="10481"/>
                    <a:pt x="10800" y="10482"/>
                  </a:cubicBezTo>
                  <a:cubicBezTo>
                    <a:pt x="10871" y="10482"/>
                    <a:pt x="10940" y="10506"/>
                    <a:pt x="10996" y="10550"/>
                  </a:cubicBezTo>
                  <a:lnTo>
                    <a:pt x="17484" y="2317"/>
                  </a:lnTo>
                  <a:cubicBezTo>
                    <a:pt x="15579" y="816"/>
                    <a:pt x="13225" y="-1"/>
                    <a:pt x="10799" y="0"/>
                  </a:cubicBezTo>
                  <a:cubicBezTo>
                    <a:pt x="8374" y="0"/>
                    <a:pt x="6020" y="816"/>
                    <a:pt x="4115" y="2317"/>
                  </a:cubicBezTo>
                  <a:lnTo>
                    <a:pt x="10603" y="10550"/>
                  </a:lnTo>
                  <a:close/>
                </a:path>
              </a:pathLst>
            </a:cu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818" name="Line 7"/>
            <p:cNvSpPr>
              <a:spLocks noChangeShapeType="1"/>
            </p:cNvSpPr>
            <p:nvPr/>
          </p:nvSpPr>
          <p:spPr bwMode="auto">
            <a:xfrm>
              <a:off x="1777" y="2172"/>
              <a:ext cx="256" cy="6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819" name="Line 8"/>
            <p:cNvSpPr>
              <a:spLocks noChangeShapeType="1"/>
            </p:cNvSpPr>
            <p:nvPr/>
          </p:nvSpPr>
          <p:spPr bwMode="auto">
            <a:xfrm>
              <a:off x="1957" y="2137"/>
              <a:ext cx="75" cy="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820" name="Line 9"/>
            <p:cNvSpPr>
              <a:spLocks noChangeShapeType="1"/>
            </p:cNvSpPr>
            <p:nvPr/>
          </p:nvSpPr>
          <p:spPr bwMode="auto">
            <a:xfrm flipH="1">
              <a:off x="2038" y="2137"/>
              <a:ext cx="92" cy="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821" name="Line 10"/>
            <p:cNvSpPr>
              <a:spLocks noChangeShapeType="1"/>
            </p:cNvSpPr>
            <p:nvPr/>
          </p:nvSpPr>
          <p:spPr bwMode="auto">
            <a:xfrm flipH="1">
              <a:off x="2044" y="2186"/>
              <a:ext cx="252" cy="5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2775" name="Text Box 11"/>
          <p:cNvSpPr txBox="1">
            <a:spLocks noChangeArrowheads="1"/>
          </p:cNvSpPr>
          <p:nvPr/>
        </p:nvSpPr>
        <p:spPr bwMode="auto">
          <a:xfrm>
            <a:off x="1692275" y="34940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/>
              <a:t>1</a:t>
            </a:r>
          </a:p>
        </p:txBody>
      </p:sp>
      <p:sp>
        <p:nvSpPr>
          <p:cNvPr id="32776" name="Text Box 12"/>
          <p:cNvSpPr txBox="1">
            <a:spLocks noChangeArrowheads="1"/>
          </p:cNvSpPr>
          <p:nvPr/>
        </p:nvSpPr>
        <p:spPr bwMode="auto">
          <a:xfrm>
            <a:off x="2066925" y="33401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/>
              <a:t>3</a:t>
            </a:r>
          </a:p>
        </p:txBody>
      </p:sp>
      <p:sp>
        <p:nvSpPr>
          <p:cNvPr id="32777" name="Text Box 13"/>
          <p:cNvSpPr txBox="1">
            <a:spLocks noChangeArrowheads="1"/>
          </p:cNvSpPr>
          <p:nvPr/>
        </p:nvSpPr>
        <p:spPr bwMode="auto">
          <a:xfrm>
            <a:off x="2376488" y="329565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/>
              <a:t>5</a:t>
            </a:r>
          </a:p>
        </p:txBody>
      </p:sp>
      <p:sp>
        <p:nvSpPr>
          <p:cNvPr id="32778" name="Text Box 14"/>
          <p:cNvSpPr txBox="1">
            <a:spLocks noChangeArrowheads="1"/>
          </p:cNvSpPr>
          <p:nvPr/>
        </p:nvSpPr>
        <p:spPr bwMode="auto">
          <a:xfrm>
            <a:off x="2728913" y="34163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/>
              <a:t>7</a:t>
            </a:r>
          </a:p>
        </p:txBody>
      </p:sp>
      <p:sp>
        <p:nvSpPr>
          <p:cNvPr id="32779" name="Text Box 15"/>
          <p:cNvSpPr txBox="1">
            <a:spLocks noChangeArrowheads="1"/>
          </p:cNvSpPr>
          <p:nvPr/>
        </p:nvSpPr>
        <p:spPr bwMode="auto">
          <a:xfrm>
            <a:off x="3048000" y="356076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/>
              <a:t>9</a:t>
            </a:r>
          </a:p>
        </p:txBody>
      </p:sp>
      <p:grpSp>
        <p:nvGrpSpPr>
          <p:cNvPr id="32780" name="Group 16"/>
          <p:cNvGrpSpPr>
            <a:grpSpLocks/>
          </p:cNvGrpSpPr>
          <p:nvPr/>
        </p:nvGrpSpPr>
        <p:grpSpPr bwMode="auto">
          <a:xfrm>
            <a:off x="4549775" y="3370263"/>
            <a:ext cx="3338513" cy="3322637"/>
            <a:chOff x="1339" y="2117"/>
            <a:chExt cx="1402" cy="1395"/>
          </a:xfrm>
        </p:grpSpPr>
        <p:sp>
          <p:nvSpPr>
            <p:cNvPr id="33810" name="Oval 17"/>
            <p:cNvSpPr>
              <a:spLocks noChangeArrowheads="1"/>
            </p:cNvSpPr>
            <p:nvPr/>
          </p:nvSpPr>
          <p:spPr bwMode="auto">
            <a:xfrm>
              <a:off x="1346" y="2117"/>
              <a:ext cx="1395" cy="139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811" name="AutoShape 18"/>
            <p:cNvSpPr>
              <a:spLocks noChangeArrowheads="1"/>
            </p:cNvSpPr>
            <p:nvPr/>
          </p:nvSpPr>
          <p:spPr bwMode="auto">
            <a:xfrm>
              <a:off x="1339" y="2124"/>
              <a:ext cx="1395" cy="137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524 w 21600"/>
                <a:gd name="T13" fmla="*/ 0 h 21600"/>
                <a:gd name="T14" fmla="*/ 19076 w 21600"/>
                <a:gd name="T15" fmla="*/ 1060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603" y="10550"/>
                  </a:moveTo>
                  <a:cubicBezTo>
                    <a:pt x="10659" y="10506"/>
                    <a:pt x="10728" y="10481"/>
                    <a:pt x="10800" y="10482"/>
                  </a:cubicBezTo>
                  <a:cubicBezTo>
                    <a:pt x="10871" y="10482"/>
                    <a:pt x="10940" y="10506"/>
                    <a:pt x="10996" y="10550"/>
                  </a:cubicBezTo>
                  <a:lnTo>
                    <a:pt x="17484" y="2317"/>
                  </a:lnTo>
                  <a:cubicBezTo>
                    <a:pt x="15579" y="816"/>
                    <a:pt x="13225" y="-1"/>
                    <a:pt x="10799" y="0"/>
                  </a:cubicBezTo>
                  <a:cubicBezTo>
                    <a:pt x="8374" y="0"/>
                    <a:pt x="6020" y="816"/>
                    <a:pt x="4115" y="2317"/>
                  </a:cubicBezTo>
                  <a:lnTo>
                    <a:pt x="10603" y="10550"/>
                  </a:lnTo>
                  <a:close/>
                </a:path>
              </a:pathLst>
            </a:cu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812" name="Line 19"/>
            <p:cNvSpPr>
              <a:spLocks noChangeShapeType="1"/>
            </p:cNvSpPr>
            <p:nvPr/>
          </p:nvSpPr>
          <p:spPr bwMode="auto">
            <a:xfrm>
              <a:off x="1777" y="2172"/>
              <a:ext cx="256" cy="6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813" name="Line 20"/>
            <p:cNvSpPr>
              <a:spLocks noChangeShapeType="1"/>
            </p:cNvSpPr>
            <p:nvPr/>
          </p:nvSpPr>
          <p:spPr bwMode="auto">
            <a:xfrm>
              <a:off x="1957" y="2137"/>
              <a:ext cx="75" cy="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814" name="Line 21"/>
            <p:cNvSpPr>
              <a:spLocks noChangeShapeType="1"/>
            </p:cNvSpPr>
            <p:nvPr/>
          </p:nvSpPr>
          <p:spPr bwMode="auto">
            <a:xfrm flipH="1">
              <a:off x="2038" y="2137"/>
              <a:ext cx="92" cy="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815" name="Line 22"/>
            <p:cNvSpPr>
              <a:spLocks noChangeShapeType="1"/>
            </p:cNvSpPr>
            <p:nvPr/>
          </p:nvSpPr>
          <p:spPr bwMode="auto">
            <a:xfrm flipH="1">
              <a:off x="2044" y="2186"/>
              <a:ext cx="252" cy="5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2781" name="Text Box 23"/>
          <p:cNvSpPr txBox="1">
            <a:spLocks noChangeArrowheads="1"/>
          </p:cNvSpPr>
          <p:nvPr/>
        </p:nvSpPr>
        <p:spPr bwMode="auto">
          <a:xfrm>
            <a:off x="5372100" y="35258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/>
              <a:t>2</a:t>
            </a:r>
          </a:p>
        </p:txBody>
      </p:sp>
      <p:sp>
        <p:nvSpPr>
          <p:cNvPr id="32782" name="Text Box 24"/>
          <p:cNvSpPr txBox="1">
            <a:spLocks noChangeArrowheads="1"/>
          </p:cNvSpPr>
          <p:nvPr/>
        </p:nvSpPr>
        <p:spPr bwMode="auto">
          <a:xfrm>
            <a:off x="5746750" y="337185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/>
              <a:t>4</a:t>
            </a:r>
          </a:p>
        </p:txBody>
      </p:sp>
      <p:sp>
        <p:nvSpPr>
          <p:cNvPr id="32783" name="Text Box 25"/>
          <p:cNvSpPr txBox="1">
            <a:spLocks noChangeArrowheads="1"/>
          </p:cNvSpPr>
          <p:nvPr/>
        </p:nvSpPr>
        <p:spPr bwMode="auto">
          <a:xfrm>
            <a:off x="6056313" y="33274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/>
              <a:t>6</a:t>
            </a:r>
          </a:p>
        </p:txBody>
      </p:sp>
      <p:sp>
        <p:nvSpPr>
          <p:cNvPr id="32784" name="Text Box 26"/>
          <p:cNvSpPr txBox="1">
            <a:spLocks noChangeArrowheads="1"/>
          </p:cNvSpPr>
          <p:nvPr/>
        </p:nvSpPr>
        <p:spPr bwMode="auto">
          <a:xfrm>
            <a:off x="6408738" y="344805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/>
              <a:t>8</a:t>
            </a:r>
          </a:p>
        </p:txBody>
      </p:sp>
      <p:sp>
        <p:nvSpPr>
          <p:cNvPr id="32785" name="Text Box 27"/>
          <p:cNvSpPr txBox="1">
            <a:spLocks noChangeArrowheads="1"/>
          </p:cNvSpPr>
          <p:nvPr/>
        </p:nvSpPr>
        <p:spPr bwMode="auto">
          <a:xfrm>
            <a:off x="6727825" y="3592513"/>
            <a:ext cx="43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/>
              <a:t>10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5" grpId="0"/>
      <p:bldP spid="32776" grpId="0"/>
      <p:bldP spid="32777" grpId="0"/>
      <p:bldP spid="32778" grpId="0"/>
      <p:bldP spid="32779" grpId="0"/>
      <p:bldP spid="32781" grpId="0"/>
      <p:bldP spid="32782" grpId="0"/>
      <p:bldP spid="32783" grpId="0"/>
      <p:bldP spid="32784" grpId="0"/>
      <p:bldP spid="3278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228600"/>
            <a:ext cx="8842375" cy="758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000">
                <a:solidFill>
                  <a:schemeClr val="tx1">
                    <a:lumMod val="75000"/>
                    <a:lumOff val="25000"/>
                  </a:schemeClr>
                </a:solidFill>
              </a:rPr>
              <a:t>Disques dynamiques, gestion des volumes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fr-FR" altLang="fr-FR" sz="3200" smtClean="0"/>
              <a:t>Volume en miroir (RAID-1)</a:t>
            </a:r>
          </a:p>
          <a:p>
            <a:pPr marL="260350" lvl="1" indent="-342900" eaLnBrk="1" hangingPunct="1">
              <a:buFont typeface="Wingdings" panose="05000000000000000000" pitchFamily="2" charset="2"/>
              <a:buChar char="Ø"/>
            </a:pPr>
            <a:r>
              <a:rPr lang="fr-FR" altLang="fr-FR" sz="2800" smtClean="0"/>
              <a:t>Les données du volume sont dupliquées sur deux disques</a:t>
            </a:r>
          </a:p>
        </p:txBody>
      </p:sp>
      <p:sp>
        <p:nvSpPr>
          <p:cNvPr id="34820" name="Espace réservé du pied de page 29"/>
          <p:cNvSpPr>
            <a:spLocks noGrp="1"/>
          </p:cNvSpPr>
          <p:nvPr>
            <p:ph type="ftr" sz="quarter" idx="11"/>
          </p:nvPr>
        </p:nvSpPr>
        <p:spPr bwMode="auto">
          <a:xfrm>
            <a:off x="3505200" y="6324600"/>
            <a:ext cx="3352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mtClean="0">
                <a:solidFill>
                  <a:srgbClr val="FFFFFF"/>
                </a:solidFill>
              </a:rPr>
              <a:t>Administration Windows</a:t>
            </a:r>
          </a:p>
        </p:txBody>
      </p:sp>
      <p:sp>
        <p:nvSpPr>
          <p:cNvPr id="34821" name="Espace réservé du numéro de diapositive 2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902BFE7-6528-4AB4-88A4-7A323E87CDA5}" type="slidenum">
              <a:rPr lang="fr-FR" altLang="fr-FR" smtClean="0">
                <a:solidFill>
                  <a:srgbClr val="045C75"/>
                </a:solidFill>
              </a:rPr>
              <a:pPr/>
              <a:t>19</a:t>
            </a:fld>
            <a:endParaRPr lang="fr-FR" altLang="fr-FR" smtClean="0">
              <a:solidFill>
                <a:srgbClr val="045C75"/>
              </a:solidFill>
            </a:endParaRPr>
          </a:p>
        </p:txBody>
      </p:sp>
      <p:grpSp>
        <p:nvGrpSpPr>
          <p:cNvPr id="33798" name="Group 4"/>
          <p:cNvGrpSpPr>
            <a:grpSpLocks/>
          </p:cNvGrpSpPr>
          <p:nvPr/>
        </p:nvGrpSpPr>
        <p:grpSpPr bwMode="auto">
          <a:xfrm>
            <a:off x="869950" y="3338513"/>
            <a:ext cx="3338513" cy="3322637"/>
            <a:chOff x="1339" y="2117"/>
            <a:chExt cx="1402" cy="1395"/>
          </a:xfrm>
        </p:grpSpPr>
        <p:sp>
          <p:nvSpPr>
            <p:cNvPr id="34840" name="Oval 5"/>
            <p:cNvSpPr>
              <a:spLocks noChangeArrowheads="1"/>
            </p:cNvSpPr>
            <p:nvPr/>
          </p:nvSpPr>
          <p:spPr bwMode="auto">
            <a:xfrm>
              <a:off x="1346" y="2117"/>
              <a:ext cx="1395" cy="139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4841" name="AutoShape 6"/>
            <p:cNvSpPr>
              <a:spLocks noChangeArrowheads="1"/>
            </p:cNvSpPr>
            <p:nvPr/>
          </p:nvSpPr>
          <p:spPr bwMode="auto">
            <a:xfrm>
              <a:off x="1339" y="2124"/>
              <a:ext cx="1395" cy="137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524 w 21600"/>
                <a:gd name="T13" fmla="*/ 0 h 21600"/>
                <a:gd name="T14" fmla="*/ 19076 w 21600"/>
                <a:gd name="T15" fmla="*/ 1060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603" y="10550"/>
                  </a:moveTo>
                  <a:cubicBezTo>
                    <a:pt x="10659" y="10506"/>
                    <a:pt x="10728" y="10481"/>
                    <a:pt x="10800" y="10482"/>
                  </a:cubicBezTo>
                  <a:cubicBezTo>
                    <a:pt x="10871" y="10482"/>
                    <a:pt x="10940" y="10506"/>
                    <a:pt x="10996" y="10550"/>
                  </a:cubicBezTo>
                  <a:lnTo>
                    <a:pt x="17484" y="2317"/>
                  </a:lnTo>
                  <a:cubicBezTo>
                    <a:pt x="15579" y="816"/>
                    <a:pt x="13225" y="-1"/>
                    <a:pt x="10799" y="0"/>
                  </a:cubicBezTo>
                  <a:cubicBezTo>
                    <a:pt x="8374" y="0"/>
                    <a:pt x="6020" y="816"/>
                    <a:pt x="4115" y="2317"/>
                  </a:cubicBezTo>
                  <a:lnTo>
                    <a:pt x="10603" y="10550"/>
                  </a:lnTo>
                  <a:close/>
                </a:path>
              </a:pathLst>
            </a:custGeom>
            <a:solidFill>
              <a:srgbClr val="CC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842" name="Line 7"/>
            <p:cNvSpPr>
              <a:spLocks noChangeShapeType="1"/>
            </p:cNvSpPr>
            <p:nvPr/>
          </p:nvSpPr>
          <p:spPr bwMode="auto">
            <a:xfrm>
              <a:off x="1777" y="2172"/>
              <a:ext cx="256" cy="6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843" name="Line 8"/>
            <p:cNvSpPr>
              <a:spLocks noChangeShapeType="1"/>
            </p:cNvSpPr>
            <p:nvPr/>
          </p:nvSpPr>
          <p:spPr bwMode="auto">
            <a:xfrm>
              <a:off x="1957" y="2137"/>
              <a:ext cx="75" cy="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844" name="Line 9"/>
            <p:cNvSpPr>
              <a:spLocks noChangeShapeType="1"/>
            </p:cNvSpPr>
            <p:nvPr/>
          </p:nvSpPr>
          <p:spPr bwMode="auto">
            <a:xfrm flipH="1">
              <a:off x="2038" y="2137"/>
              <a:ext cx="92" cy="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845" name="Line 10"/>
            <p:cNvSpPr>
              <a:spLocks noChangeShapeType="1"/>
            </p:cNvSpPr>
            <p:nvPr/>
          </p:nvSpPr>
          <p:spPr bwMode="auto">
            <a:xfrm flipH="1">
              <a:off x="2044" y="2186"/>
              <a:ext cx="252" cy="5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3799" name="Text Box 11"/>
          <p:cNvSpPr txBox="1">
            <a:spLocks noChangeArrowheads="1"/>
          </p:cNvSpPr>
          <p:nvPr/>
        </p:nvSpPr>
        <p:spPr bwMode="auto">
          <a:xfrm>
            <a:off x="1692275" y="34940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/>
              <a:t>1</a:t>
            </a:r>
          </a:p>
        </p:txBody>
      </p:sp>
      <p:sp>
        <p:nvSpPr>
          <p:cNvPr id="33800" name="Text Box 12"/>
          <p:cNvSpPr txBox="1">
            <a:spLocks noChangeArrowheads="1"/>
          </p:cNvSpPr>
          <p:nvPr/>
        </p:nvSpPr>
        <p:spPr bwMode="auto">
          <a:xfrm>
            <a:off x="2066925" y="33401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/>
              <a:t>2</a:t>
            </a:r>
          </a:p>
        </p:txBody>
      </p:sp>
      <p:sp>
        <p:nvSpPr>
          <p:cNvPr id="33801" name="Text Box 13"/>
          <p:cNvSpPr txBox="1">
            <a:spLocks noChangeArrowheads="1"/>
          </p:cNvSpPr>
          <p:nvPr/>
        </p:nvSpPr>
        <p:spPr bwMode="auto">
          <a:xfrm>
            <a:off x="2376488" y="329565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/>
              <a:t>3</a:t>
            </a:r>
          </a:p>
        </p:txBody>
      </p:sp>
      <p:sp>
        <p:nvSpPr>
          <p:cNvPr id="33802" name="Text Box 14"/>
          <p:cNvSpPr txBox="1">
            <a:spLocks noChangeArrowheads="1"/>
          </p:cNvSpPr>
          <p:nvPr/>
        </p:nvSpPr>
        <p:spPr bwMode="auto">
          <a:xfrm>
            <a:off x="2728913" y="34163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/>
              <a:t>4</a:t>
            </a:r>
          </a:p>
        </p:txBody>
      </p:sp>
      <p:sp>
        <p:nvSpPr>
          <p:cNvPr id="33803" name="Text Box 15"/>
          <p:cNvSpPr txBox="1">
            <a:spLocks noChangeArrowheads="1"/>
          </p:cNvSpPr>
          <p:nvPr/>
        </p:nvSpPr>
        <p:spPr bwMode="auto">
          <a:xfrm>
            <a:off x="3048000" y="356076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/>
              <a:t>5</a:t>
            </a:r>
          </a:p>
        </p:txBody>
      </p:sp>
      <p:grpSp>
        <p:nvGrpSpPr>
          <p:cNvPr id="33804" name="Group 16"/>
          <p:cNvGrpSpPr>
            <a:grpSpLocks/>
          </p:cNvGrpSpPr>
          <p:nvPr/>
        </p:nvGrpSpPr>
        <p:grpSpPr bwMode="auto">
          <a:xfrm>
            <a:off x="4549775" y="3370263"/>
            <a:ext cx="3338513" cy="3322637"/>
            <a:chOff x="1339" y="2117"/>
            <a:chExt cx="1402" cy="1395"/>
          </a:xfrm>
        </p:grpSpPr>
        <p:sp>
          <p:nvSpPr>
            <p:cNvPr id="34834" name="Oval 17"/>
            <p:cNvSpPr>
              <a:spLocks noChangeArrowheads="1"/>
            </p:cNvSpPr>
            <p:nvPr/>
          </p:nvSpPr>
          <p:spPr bwMode="auto">
            <a:xfrm>
              <a:off x="1346" y="2117"/>
              <a:ext cx="1395" cy="139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4835" name="AutoShape 18"/>
            <p:cNvSpPr>
              <a:spLocks noChangeArrowheads="1"/>
            </p:cNvSpPr>
            <p:nvPr/>
          </p:nvSpPr>
          <p:spPr bwMode="auto">
            <a:xfrm>
              <a:off x="1339" y="2124"/>
              <a:ext cx="1395" cy="137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524 w 21600"/>
                <a:gd name="T13" fmla="*/ 0 h 21600"/>
                <a:gd name="T14" fmla="*/ 19076 w 21600"/>
                <a:gd name="T15" fmla="*/ 1060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603" y="10550"/>
                  </a:moveTo>
                  <a:cubicBezTo>
                    <a:pt x="10659" y="10506"/>
                    <a:pt x="10728" y="10481"/>
                    <a:pt x="10800" y="10482"/>
                  </a:cubicBezTo>
                  <a:cubicBezTo>
                    <a:pt x="10871" y="10482"/>
                    <a:pt x="10940" y="10506"/>
                    <a:pt x="10996" y="10550"/>
                  </a:cubicBezTo>
                  <a:lnTo>
                    <a:pt x="17484" y="2317"/>
                  </a:lnTo>
                  <a:cubicBezTo>
                    <a:pt x="15579" y="816"/>
                    <a:pt x="13225" y="-1"/>
                    <a:pt x="10799" y="0"/>
                  </a:cubicBezTo>
                  <a:cubicBezTo>
                    <a:pt x="8374" y="0"/>
                    <a:pt x="6020" y="816"/>
                    <a:pt x="4115" y="2317"/>
                  </a:cubicBezTo>
                  <a:lnTo>
                    <a:pt x="10603" y="10550"/>
                  </a:lnTo>
                  <a:close/>
                </a:path>
              </a:pathLst>
            </a:custGeom>
            <a:solidFill>
              <a:srgbClr val="CC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836" name="Line 19"/>
            <p:cNvSpPr>
              <a:spLocks noChangeShapeType="1"/>
            </p:cNvSpPr>
            <p:nvPr/>
          </p:nvSpPr>
          <p:spPr bwMode="auto">
            <a:xfrm>
              <a:off x="1777" y="2172"/>
              <a:ext cx="256" cy="6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837" name="Line 20"/>
            <p:cNvSpPr>
              <a:spLocks noChangeShapeType="1"/>
            </p:cNvSpPr>
            <p:nvPr/>
          </p:nvSpPr>
          <p:spPr bwMode="auto">
            <a:xfrm>
              <a:off x="1957" y="2137"/>
              <a:ext cx="75" cy="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838" name="Line 21"/>
            <p:cNvSpPr>
              <a:spLocks noChangeShapeType="1"/>
            </p:cNvSpPr>
            <p:nvPr/>
          </p:nvSpPr>
          <p:spPr bwMode="auto">
            <a:xfrm flipH="1">
              <a:off x="2038" y="2137"/>
              <a:ext cx="92" cy="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839" name="Line 22"/>
            <p:cNvSpPr>
              <a:spLocks noChangeShapeType="1"/>
            </p:cNvSpPr>
            <p:nvPr/>
          </p:nvSpPr>
          <p:spPr bwMode="auto">
            <a:xfrm flipH="1">
              <a:off x="2044" y="2186"/>
              <a:ext cx="252" cy="5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3805" name="Text Box 23"/>
          <p:cNvSpPr txBox="1">
            <a:spLocks noChangeArrowheads="1"/>
          </p:cNvSpPr>
          <p:nvPr/>
        </p:nvSpPr>
        <p:spPr bwMode="auto">
          <a:xfrm>
            <a:off x="5372100" y="35258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/>
              <a:t>1</a:t>
            </a:r>
          </a:p>
        </p:txBody>
      </p:sp>
      <p:sp>
        <p:nvSpPr>
          <p:cNvPr id="33806" name="Text Box 24"/>
          <p:cNvSpPr txBox="1">
            <a:spLocks noChangeArrowheads="1"/>
          </p:cNvSpPr>
          <p:nvPr/>
        </p:nvSpPr>
        <p:spPr bwMode="auto">
          <a:xfrm>
            <a:off x="5746750" y="337185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/>
              <a:t>2</a:t>
            </a:r>
          </a:p>
        </p:txBody>
      </p:sp>
      <p:sp>
        <p:nvSpPr>
          <p:cNvPr id="33807" name="Text Box 25"/>
          <p:cNvSpPr txBox="1">
            <a:spLocks noChangeArrowheads="1"/>
          </p:cNvSpPr>
          <p:nvPr/>
        </p:nvSpPr>
        <p:spPr bwMode="auto">
          <a:xfrm>
            <a:off x="6056313" y="33274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/>
              <a:t>3</a:t>
            </a:r>
          </a:p>
        </p:txBody>
      </p:sp>
      <p:sp>
        <p:nvSpPr>
          <p:cNvPr id="33808" name="Text Box 26"/>
          <p:cNvSpPr txBox="1">
            <a:spLocks noChangeArrowheads="1"/>
          </p:cNvSpPr>
          <p:nvPr/>
        </p:nvSpPr>
        <p:spPr bwMode="auto">
          <a:xfrm>
            <a:off x="6408738" y="344805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/>
              <a:t>4</a:t>
            </a:r>
          </a:p>
        </p:txBody>
      </p:sp>
      <p:sp>
        <p:nvSpPr>
          <p:cNvPr id="33809" name="Text Box 27"/>
          <p:cNvSpPr txBox="1">
            <a:spLocks noChangeArrowheads="1"/>
          </p:cNvSpPr>
          <p:nvPr/>
        </p:nvSpPr>
        <p:spPr bwMode="auto">
          <a:xfrm>
            <a:off x="6727825" y="35925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/>
              <a:t>5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/>
      <p:bldP spid="33801" grpId="0"/>
      <p:bldP spid="33802" grpId="0"/>
      <p:bldP spid="33803" grpId="0"/>
      <p:bldP spid="33805" grpId="0"/>
      <p:bldP spid="33806" grpId="0"/>
      <p:bldP spid="33807" grpId="0"/>
      <p:bldP spid="33808" grpId="0"/>
      <p:bldP spid="3380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Titre 1"/>
          <p:cNvPicPr>
            <a:picLocks noGrp="1" noChangeArrowheads="1"/>
          </p:cNvPicPr>
          <p:nvPr>
            <p:ph type="title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988" y="0"/>
            <a:ext cx="8967787" cy="5651500"/>
          </a:xfrm>
        </p:spPr>
      </p:pic>
      <p:sp>
        <p:nvSpPr>
          <p:cNvPr id="17411" name="Espace réservé du numéro de diapositive 2"/>
          <p:cNvSpPr txBox="1">
            <a:spLocks noGrp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CDBB9C25-EC02-4134-A35C-8C917C026DBB}" type="slidenum">
              <a:rPr lang="fr-FR" altLang="fr-FR" sz="1200">
                <a:solidFill>
                  <a:srgbClr val="045C75"/>
                </a:solidFill>
              </a:rPr>
              <a:pPr algn="r" eaLnBrk="1" hangingPunct="1"/>
              <a:t>2</a:t>
            </a:fld>
            <a:endParaRPr lang="fr-FR" altLang="fr-FR" sz="1200">
              <a:solidFill>
                <a:srgbClr val="045C75"/>
              </a:solidFill>
            </a:endParaRPr>
          </a:p>
        </p:txBody>
      </p:sp>
      <p:sp>
        <p:nvSpPr>
          <p:cNvPr id="4" name="Espace réservé du pied de page 3"/>
          <p:cNvSpPr txBox="1">
            <a:spLocks noGrp="1"/>
          </p:cNvSpPr>
          <p:nvPr/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eaLnBrk="1" hangingPunct="1">
              <a:defRPr/>
            </a:pPr>
            <a:r>
              <a:rPr lang="fr-FR" sz="1200">
                <a:solidFill>
                  <a:schemeClr val="tx2">
                    <a:shade val="90000"/>
                  </a:schemeClr>
                </a:solidFill>
                <a:latin typeface="Arial" charset="0"/>
              </a:rPr>
              <a:t>Administration Windows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12213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Disques dynamiques, gestion des volumes</a:t>
            </a:r>
          </a:p>
        </p:txBody>
      </p:sp>
      <p:sp>
        <p:nvSpPr>
          <p:cNvPr id="35843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E5E98F4-C116-4AEC-9858-163EDFFCE8B8}" type="slidenum">
              <a:rPr lang="fr-FR" altLang="fr-FR" smtClean="0">
                <a:solidFill>
                  <a:srgbClr val="045C75"/>
                </a:solidFill>
              </a:rPr>
              <a:pPr/>
              <a:t>20</a:t>
            </a:fld>
            <a:endParaRPr lang="fr-FR" altLang="fr-FR" smtClean="0">
              <a:solidFill>
                <a:srgbClr val="045C75"/>
              </a:solidFill>
            </a:endParaRPr>
          </a:p>
        </p:txBody>
      </p:sp>
      <p:grpSp>
        <p:nvGrpSpPr>
          <p:cNvPr id="34820" name="Group 4"/>
          <p:cNvGrpSpPr>
            <a:grpSpLocks/>
          </p:cNvGrpSpPr>
          <p:nvPr/>
        </p:nvGrpSpPr>
        <p:grpSpPr bwMode="auto">
          <a:xfrm>
            <a:off x="979488" y="4365625"/>
            <a:ext cx="2359025" cy="2492375"/>
            <a:chOff x="1339" y="2117"/>
            <a:chExt cx="1402" cy="1395"/>
          </a:xfrm>
        </p:grpSpPr>
        <p:sp>
          <p:nvSpPr>
            <p:cNvPr id="35877" name="Oval 5"/>
            <p:cNvSpPr>
              <a:spLocks noChangeArrowheads="1"/>
            </p:cNvSpPr>
            <p:nvPr/>
          </p:nvSpPr>
          <p:spPr bwMode="auto">
            <a:xfrm>
              <a:off x="1346" y="2117"/>
              <a:ext cx="1395" cy="139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5878" name="AutoShape 6"/>
            <p:cNvSpPr>
              <a:spLocks noChangeArrowheads="1"/>
            </p:cNvSpPr>
            <p:nvPr/>
          </p:nvSpPr>
          <p:spPr bwMode="auto">
            <a:xfrm>
              <a:off x="1339" y="2124"/>
              <a:ext cx="1395" cy="137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524 w 21600"/>
                <a:gd name="T13" fmla="*/ 0 h 21600"/>
                <a:gd name="T14" fmla="*/ 19076 w 21600"/>
                <a:gd name="T15" fmla="*/ 1060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603" y="10550"/>
                  </a:moveTo>
                  <a:cubicBezTo>
                    <a:pt x="10659" y="10506"/>
                    <a:pt x="10728" y="10481"/>
                    <a:pt x="10800" y="10482"/>
                  </a:cubicBezTo>
                  <a:cubicBezTo>
                    <a:pt x="10871" y="10482"/>
                    <a:pt x="10940" y="10506"/>
                    <a:pt x="10996" y="10550"/>
                  </a:cubicBezTo>
                  <a:lnTo>
                    <a:pt x="17484" y="2317"/>
                  </a:lnTo>
                  <a:cubicBezTo>
                    <a:pt x="15579" y="816"/>
                    <a:pt x="13225" y="-1"/>
                    <a:pt x="10799" y="0"/>
                  </a:cubicBezTo>
                  <a:cubicBezTo>
                    <a:pt x="8374" y="0"/>
                    <a:pt x="6020" y="816"/>
                    <a:pt x="4115" y="2317"/>
                  </a:cubicBezTo>
                  <a:lnTo>
                    <a:pt x="10603" y="10550"/>
                  </a:lnTo>
                  <a:close/>
                </a:path>
              </a:pathLst>
            </a:cu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879" name="Line 7"/>
            <p:cNvSpPr>
              <a:spLocks noChangeShapeType="1"/>
            </p:cNvSpPr>
            <p:nvPr/>
          </p:nvSpPr>
          <p:spPr bwMode="auto">
            <a:xfrm>
              <a:off x="1777" y="2172"/>
              <a:ext cx="256" cy="6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880" name="Line 8"/>
            <p:cNvSpPr>
              <a:spLocks noChangeShapeType="1"/>
            </p:cNvSpPr>
            <p:nvPr/>
          </p:nvSpPr>
          <p:spPr bwMode="auto">
            <a:xfrm>
              <a:off x="1957" y="2137"/>
              <a:ext cx="75" cy="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881" name="Line 9"/>
            <p:cNvSpPr>
              <a:spLocks noChangeShapeType="1"/>
            </p:cNvSpPr>
            <p:nvPr/>
          </p:nvSpPr>
          <p:spPr bwMode="auto">
            <a:xfrm flipH="1">
              <a:off x="2038" y="2137"/>
              <a:ext cx="92" cy="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882" name="Line 10"/>
            <p:cNvSpPr>
              <a:spLocks noChangeShapeType="1"/>
            </p:cNvSpPr>
            <p:nvPr/>
          </p:nvSpPr>
          <p:spPr bwMode="auto">
            <a:xfrm flipH="1">
              <a:off x="2044" y="2186"/>
              <a:ext cx="252" cy="5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4821" name="Text Box 11"/>
          <p:cNvSpPr txBox="1">
            <a:spLocks noChangeArrowheads="1"/>
          </p:cNvSpPr>
          <p:nvPr/>
        </p:nvSpPr>
        <p:spPr bwMode="auto">
          <a:xfrm>
            <a:off x="1524000" y="45720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/>
              <a:t>1</a:t>
            </a:r>
          </a:p>
        </p:txBody>
      </p:sp>
      <p:sp>
        <p:nvSpPr>
          <p:cNvPr id="34822" name="Text Box 12"/>
          <p:cNvSpPr txBox="1">
            <a:spLocks noChangeArrowheads="1"/>
          </p:cNvSpPr>
          <p:nvPr/>
        </p:nvSpPr>
        <p:spPr bwMode="auto">
          <a:xfrm>
            <a:off x="1752600" y="44958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/>
              <a:t>3</a:t>
            </a:r>
          </a:p>
        </p:txBody>
      </p:sp>
      <p:sp>
        <p:nvSpPr>
          <p:cNvPr id="34823" name="Text Box 13"/>
          <p:cNvSpPr txBox="1">
            <a:spLocks noChangeArrowheads="1"/>
          </p:cNvSpPr>
          <p:nvPr/>
        </p:nvSpPr>
        <p:spPr bwMode="auto">
          <a:xfrm>
            <a:off x="1981200" y="44958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/>
              <a:t>4</a:t>
            </a:r>
          </a:p>
        </p:txBody>
      </p:sp>
      <p:sp>
        <p:nvSpPr>
          <p:cNvPr id="34824" name="Text Box 14"/>
          <p:cNvSpPr txBox="1">
            <a:spLocks noChangeArrowheads="1"/>
          </p:cNvSpPr>
          <p:nvPr/>
        </p:nvSpPr>
        <p:spPr bwMode="auto">
          <a:xfrm>
            <a:off x="2209800" y="45720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/>
              <a:t>6</a:t>
            </a:r>
          </a:p>
        </p:txBody>
      </p:sp>
      <p:sp>
        <p:nvSpPr>
          <p:cNvPr id="34825" name="Text Box 15"/>
          <p:cNvSpPr txBox="1">
            <a:spLocks noChangeArrowheads="1"/>
          </p:cNvSpPr>
          <p:nvPr/>
        </p:nvSpPr>
        <p:spPr bwMode="auto">
          <a:xfrm>
            <a:off x="2438400" y="46482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/>
              <a:t>7</a:t>
            </a:r>
          </a:p>
        </p:txBody>
      </p:sp>
      <p:grpSp>
        <p:nvGrpSpPr>
          <p:cNvPr id="34826" name="Group 16"/>
          <p:cNvGrpSpPr>
            <a:grpSpLocks/>
          </p:cNvGrpSpPr>
          <p:nvPr/>
        </p:nvGrpSpPr>
        <p:grpSpPr bwMode="auto">
          <a:xfrm>
            <a:off x="3671888" y="4191000"/>
            <a:ext cx="2728912" cy="2790825"/>
            <a:chOff x="1339" y="2117"/>
            <a:chExt cx="1402" cy="1395"/>
          </a:xfrm>
        </p:grpSpPr>
        <p:sp>
          <p:nvSpPr>
            <p:cNvPr id="35871" name="Oval 17"/>
            <p:cNvSpPr>
              <a:spLocks noChangeArrowheads="1"/>
            </p:cNvSpPr>
            <p:nvPr/>
          </p:nvSpPr>
          <p:spPr bwMode="auto">
            <a:xfrm>
              <a:off x="1346" y="2117"/>
              <a:ext cx="1395" cy="139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5872" name="AutoShape 18"/>
            <p:cNvSpPr>
              <a:spLocks noChangeArrowheads="1"/>
            </p:cNvSpPr>
            <p:nvPr/>
          </p:nvSpPr>
          <p:spPr bwMode="auto">
            <a:xfrm>
              <a:off x="1339" y="2124"/>
              <a:ext cx="1395" cy="137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524 w 21600"/>
                <a:gd name="T13" fmla="*/ 0 h 21600"/>
                <a:gd name="T14" fmla="*/ 19076 w 21600"/>
                <a:gd name="T15" fmla="*/ 1060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603" y="10550"/>
                  </a:moveTo>
                  <a:cubicBezTo>
                    <a:pt x="10659" y="10506"/>
                    <a:pt x="10728" y="10481"/>
                    <a:pt x="10800" y="10482"/>
                  </a:cubicBezTo>
                  <a:cubicBezTo>
                    <a:pt x="10871" y="10482"/>
                    <a:pt x="10940" y="10506"/>
                    <a:pt x="10996" y="10550"/>
                  </a:cubicBezTo>
                  <a:lnTo>
                    <a:pt x="17484" y="2317"/>
                  </a:lnTo>
                  <a:cubicBezTo>
                    <a:pt x="15579" y="816"/>
                    <a:pt x="13225" y="-1"/>
                    <a:pt x="10799" y="0"/>
                  </a:cubicBezTo>
                  <a:cubicBezTo>
                    <a:pt x="8374" y="0"/>
                    <a:pt x="6020" y="816"/>
                    <a:pt x="4115" y="2317"/>
                  </a:cubicBezTo>
                  <a:lnTo>
                    <a:pt x="10603" y="10550"/>
                  </a:lnTo>
                  <a:close/>
                </a:path>
              </a:pathLst>
            </a:cu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873" name="Line 19"/>
            <p:cNvSpPr>
              <a:spLocks noChangeShapeType="1"/>
            </p:cNvSpPr>
            <p:nvPr/>
          </p:nvSpPr>
          <p:spPr bwMode="auto">
            <a:xfrm>
              <a:off x="1777" y="2172"/>
              <a:ext cx="256" cy="6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874" name="Line 20"/>
            <p:cNvSpPr>
              <a:spLocks noChangeShapeType="1"/>
            </p:cNvSpPr>
            <p:nvPr/>
          </p:nvSpPr>
          <p:spPr bwMode="auto">
            <a:xfrm>
              <a:off x="1957" y="2137"/>
              <a:ext cx="75" cy="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875" name="Line 21"/>
            <p:cNvSpPr>
              <a:spLocks noChangeShapeType="1"/>
            </p:cNvSpPr>
            <p:nvPr/>
          </p:nvSpPr>
          <p:spPr bwMode="auto">
            <a:xfrm flipH="1">
              <a:off x="2038" y="2137"/>
              <a:ext cx="92" cy="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876" name="Line 22"/>
            <p:cNvSpPr>
              <a:spLocks noChangeShapeType="1"/>
            </p:cNvSpPr>
            <p:nvPr/>
          </p:nvSpPr>
          <p:spPr bwMode="auto">
            <a:xfrm flipH="1">
              <a:off x="2044" y="2186"/>
              <a:ext cx="252" cy="5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4827" name="Text Box 23"/>
          <p:cNvSpPr txBox="1">
            <a:spLocks noChangeArrowheads="1"/>
          </p:cNvSpPr>
          <p:nvPr/>
        </p:nvSpPr>
        <p:spPr bwMode="auto">
          <a:xfrm>
            <a:off x="4343400" y="44196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/>
              <a:t>1</a:t>
            </a:r>
          </a:p>
        </p:txBody>
      </p:sp>
      <p:sp>
        <p:nvSpPr>
          <p:cNvPr id="34828" name="Text Box 24"/>
          <p:cNvSpPr txBox="1">
            <a:spLocks noChangeArrowheads="1"/>
          </p:cNvSpPr>
          <p:nvPr/>
        </p:nvSpPr>
        <p:spPr bwMode="auto">
          <a:xfrm>
            <a:off x="4648200" y="43434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/>
              <a:t>2</a:t>
            </a:r>
          </a:p>
        </p:txBody>
      </p:sp>
      <p:sp>
        <p:nvSpPr>
          <p:cNvPr id="34829" name="Text Box 25"/>
          <p:cNvSpPr txBox="1">
            <a:spLocks noChangeArrowheads="1"/>
          </p:cNvSpPr>
          <p:nvPr/>
        </p:nvSpPr>
        <p:spPr bwMode="auto">
          <a:xfrm>
            <a:off x="4876800" y="43434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/>
              <a:t>4</a:t>
            </a:r>
          </a:p>
        </p:txBody>
      </p:sp>
      <p:sp>
        <p:nvSpPr>
          <p:cNvPr id="34830" name="Text Box 26"/>
          <p:cNvSpPr txBox="1">
            <a:spLocks noChangeArrowheads="1"/>
          </p:cNvSpPr>
          <p:nvPr/>
        </p:nvSpPr>
        <p:spPr bwMode="auto">
          <a:xfrm>
            <a:off x="5181600" y="42672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/>
              <a:t>5</a:t>
            </a:r>
          </a:p>
        </p:txBody>
      </p:sp>
      <p:sp>
        <p:nvSpPr>
          <p:cNvPr id="34831" name="Text Box 27"/>
          <p:cNvSpPr txBox="1">
            <a:spLocks noChangeArrowheads="1"/>
          </p:cNvSpPr>
          <p:nvPr/>
        </p:nvSpPr>
        <p:spPr bwMode="auto">
          <a:xfrm>
            <a:off x="5410200" y="44196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/>
              <a:t>7</a:t>
            </a:r>
          </a:p>
        </p:txBody>
      </p:sp>
      <p:grpSp>
        <p:nvGrpSpPr>
          <p:cNvPr id="34832" name="Group 28"/>
          <p:cNvGrpSpPr>
            <a:grpSpLocks/>
          </p:cNvGrpSpPr>
          <p:nvPr/>
        </p:nvGrpSpPr>
        <p:grpSpPr bwMode="auto">
          <a:xfrm>
            <a:off x="6605588" y="4232275"/>
            <a:ext cx="2400300" cy="2209800"/>
            <a:chOff x="1339" y="2117"/>
            <a:chExt cx="1402" cy="1395"/>
          </a:xfrm>
        </p:grpSpPr>
        <p:sp>
          <p:nvSpPr>
            <p:cNvPr id="35865" name="Oval 29"/>
            <p:cNvSpPr>
              <a:spLocks noChangeArrowheads="1"/>
            </p:cNvSpPr>
            <p:nvPr/>
          </p:nvSpPr>
          <p:spPr bwMode="auto">
            <a:xfrm>
              <a:off x="1346" y="2117"/>
              <a:ext cx="1395" cy="139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5866" name="AutoShape 30"/>
            <p:cNvSpPr>
              <a:spLocks noChangeArrowheads="1"/>
            </p:cNvSpPr>
            <p:nvPr/>
          </p:nvSpPr>
          <p:spPr bwMode="auto">
            <a:xfrm>
              <a:off x="1339" y="2124"/>
              <a:ext cx="1395" cy="137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524 w 21600"/>
                <a:gd name="T13" fmla="*/ 0 h 21600"/>
                <a:gd name="T14" fmla="*/ 19076 w 21600"/>
                <a:gd name="T15" fmla="*/ 1060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603" y="10550"/>
                  </a:moveTo>
                  <a:cubicBezTo>
                    <a:pt x="10659" y="10506"/>
                    <a:pt x="10728" y="10481"/>
                    <a:pt x="10800" y="10482"/>
                  </a:cubicBezTo>
                  <a:cubicBezTo>
                    <a:pt x="10871" y="10482"/>
                    <a:pt x="10940" y="10506"/>
                    <a:pt x="10996" y="10550"/>
                  </a:cubicBezTo>
                  <a:lnTo>
                    <a:pt x="17484" y="2317"/>
                  </a:lnTo>
                  <a:cubicBezTo>
                    <a:pt x="15579" y="816"/>
                    <a:pt x="13225" y="-1"/>
                    <a:pt x="10799" y="0"/>
                  </a:cubicBezTo>
                  <a:cubicBezTo>
                    <a:pt x="8374" y="0"/>
                    <a:pt x="6020" y="816"/>
                    <a:pt x="4115" y="2317"/>
                  </a:cubicBezTo>
                  <a:lnTo>
                    <a:pt x="10603" y="10550"/>
                  </a:lnTo>
                  <a:close/>
                </a:path>
              </a:pathLst>
            </a:cu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867" name="Line 31"/>
            <p:cNvSpPr>
              <a:spLocks noChangeShapeType="1"/>
            </p:cNvSpPr>
            <p:nvPr/>
          </p:nvSpPr>
          <p:spPr bwMode="auto">
            <a:xfrm>
              <a:off x="1777" y="2172"/>
              <a:ext cx="256" cy="6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868" name="Line 32"/>
            <p:cNvSpPr>
              <a:spLocks noChangeShapeType="1"/>
            </p:cNvSpPr>
            <p:nvPr/>
          </p:nvSpPr>
          <p:spPr bwMode="auto">
            <a:xfrm>
              <a:off x="1957" y="2137"/>
              <a:ext cx="75" cy="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869" name="Line 33"/>
            <p:cNvSpPr>
              <a:spLocks noChangeShapeType="1"/>
            </p:cNvSpPr>
            <p:nvPr/>
          </p:nvSpPr>
          <p:spPr bwMode="auto">
            <a:xfrm flipH="1">
              <a:off x="2038" y="2137"/>
              <a:ext cx="92" cy="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870" name="Line 34"/>
            <p:cNvSpPr>
              <a:spLocks noChangeShapeType="1"/>
            </p:cNvSpPr>
            <p:nvPr/>
          </p:nvSpPr>
          <p:spPr bwMode="auto">
            <a:xfrm flipH="1">
              <a:off x="2044" y="2186"/>
              <a:ext cx="252" cy="5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4833" name="Text Box 35"/>
          <p:cNvSpPr txBox="1">
            <a:spLocks noChangeArrowheads="1"/>
          </p:cNvSpPr>
          <p:nvPr/>
        </p:nvSpPr>
        <p:spPr bwMode="auto">
          <a:xfrm>
            <a:off x="7391400" y="43434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/>
              <a:t>2</a:t>
            </a:r>
          </a:p>
        </p:txBody>
      </p:sp>
      <p:sp>
        <p:nvSpPr>
          <p:cNvPr id="34834" name="Text Box 36"/>
          <p:cNvSpPr txBox="1">
            <a:spLocks noChangeArrowheads="1"/>
          </p:cNvSpPr>
          <p:nvPr/>
        </p:nvSpPr>
        <p:spPr bwMode="auto">
          <a:xfrm>
            <a:off x="7620000" y="42672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/>
              <a:t>3</a:t>
            </a:r>
          </a:p>
        </p:txBody>
      </p:sp>
      <p:sp>
        <p:nvSpPr>
          <p:cNvPr id="34835" name="Text Box 37"/>
          <p:cNvSpPr txBox="1">
            <a:spLocks noChangeArrowheads="1"/>
          </p:cNvSpPr>
          <p:nvPr/>
        </p:nvSpPr>
        <p:spPr bwMode="auto">
          <a:xfrm>
            <a:off x="7848600" y="43434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/>
              <a:t>5</a:t>
            </a:r>
          </a:p>
        </p:txBody>
      </p:sp>
      <p:sp>
        <p:nvSpPr>
          <p:cNvPr id="34836" name="Text Box 38"/>
          <p:cNvSpPr txBox="1">
            <a:spLocks noChangeArrowheads="1"/>
          </p:cNvSpPr>
          <p:nvPr/>
        </p:nvSpPr>
        <p:spPr bwMode="auto">
          <a:xfrm>
            <a:off x="8077200" y="44196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/>
              <a:t>6</a:t>
            </a:r>
          </a:p>
        </p:txBody>
      </p:sp>
      <p:sp>
        <p:nvSpPr>
          <p:cNvPr id="35861" name="Line 40"/>
          <p:cNvSpPr>
            <a:spLocks noChangeShapeType="1"/>
          </p:cNvSpPr>
          <p:nvPr/>
        </p:nvSpPr>
        <p:spPr bwMode="auto">
          <a:xfrm>
            <a:off x="3505200" y="4191000"/>
            <a:ext cx="0" cy="2379663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5862" name="Line 41"/>
          <p:cNvSpPr>
            <a:spLocks noChangeShapeType="1"/>
          </p:cNvSpPr>
          <p:nvPr/>
        </p:nvSpPr>
        <p:spPr bwMode="auto">
          <a:xfrm>
            <a:off x="6477000" y="4191000"/>
            <a:ext cx="0" cy="2379663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1767" name="Rectangle 3"/>
          <p:cNvSpPr txBox="1">
            <a:spLocks noChangeArrowheads="1"/>
          </p:cNvSpPr>
          <p:nvPr/>
        </p:nvSpPr>
        <p:spPr bwMode="auto">
          <a:xfrm>
            <a:off x="179388" y="-39688"/>
            <a:ext cx="8964612" cy="3686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09613" indent="-2460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buClr>
                <a:srgbClr val="0BD0D9"/>
              </a:buClr>
              <a:buSzPct val="95000"/>
              <a:buFontTx/>
              <a:buChar char="•"/>
              <a:defRPr/>
            </a:pPr>
            <a:endParaRPr lang="fr-FR" altLang="fr-FR" sz="2800" dirty="0" smtClean="0">
              <a:latin typeface="Constantia" panose="02030602050306030303" pitchFamily="18" charset="0"/>
            </a:endParaRPr>
          </a:p>
          <a:p>
            <a:pPr eaLnBrk="1" hangingPunct="1">
              <a:buClr>
                <a:srgbClr val="0BD0D9"/>
              </a:buClr>
              <a:buSzPct val="95000"/>
              <a:buFontTx/>
              <a:buChar char="•"/>
              <a:defRPr/>
            </a:pPr>
            <a:endParaRPr lang="fr-FR" altLang="fr-FR" sz="2800" dirty="0" smtClean="0">
              <a:latin typeface="Constantia" panose="02030602050306030303" pitchFamily="18" charset="0"/>
            </a:endParaRPr>
          </a:p>
          <a:p>
            <a:pPr eaLnBrk="1" hangingPunct="1">
              <a:buFontTx/>
              <a:buChar char="•"/>
              <a:defRPr/>
            </a:pPr>
            <a:endParaRPr lang="fr-FR" altLang="fr-FR" sz="2800" dirty="0" smtClean="0">
              <a:latin typeface="+mn-lt"/>
            </a:endParaRPr>
          </a:p>
          <a:p>
            <a:pPr eaLnBrk="1" hangingPunct="1">
              <a:buFontTx/>
              <a:buChar char="•"/>
              <a:defRPr/>
            </a:pPr>
            <a:r>
              <a:rPr lang="fr-FR" altLang="fr-FR" sz="3200" dirty="0" smtClean="0">
                <a:latin typeface="+mn-lt"/>
              </a:rPr>
              <a:t>Volume </a:t>
            </a:r>
            <a:r>
              <a:rPr lang="fr-FR" altLang="fr-FR" sz="3200" dirty="0">
                <a:latin typeface="+mn-lt"/>
              </a:rPr>
              <a:t>RAID-5 (agrégé par bande avec parité</a:t>
            </a:r>
            <a:r>
              <a:rPr lang="fr-FR" altLang="fr-FR" sz="3200" dirty="0" smtClean="0">
                <a:latin typeface="+mn-lt"/>
              </a:rPr>
              <a:t>)</a:t>
            </a:r>
          </a:p>
          <a:p>
            <a:pPr marL="547688" lvl="1" indent="-273050" eaLnBrk="1" hangingPunct="1">
              <a:buFont typeface="Wingdings" panose="05000000000000000000" pitchFamily="2" charset="2"/>
              <a:buChar char="Ø"/>
              <a:defRPr/>
            </a:pPr>
            <a:r>
              <a:rPr lang="fr-FR" altLang="fr-FR" sz="2600" dirty="0" smtClean="0">
                <a:latin typeface="+mn-lt"/>
              </a:rPr>
              <a:t>Les </a:t>
            </a:r>
            <a:r>
              <a:rPr lang="fr-FR" altLang="fr-FR" sz="2600" dirty="0">
                <a:latin typeface="+mn-lt"/>
              </a:rPr>
              <a:t>données du volume occupent des espaces alternativement placés sur plusieurs disques physiques</a:t>
            </a:r>
          </a:p>
          <a:p>
            <a:pPr marL="547688" lvl="1" indent="-273050" eaLnBrk="1" hangingPunct="1">
              <a:buFont typeface="Wingdings" panose="05000000000000000000" pitchFamily="2" charset="2"/>
              <a:buChar char="Ø"/>
              <a:defRPr/>
            </a:pPr>
            <a:r>
              <a:rPr lang="fr-FR" altLang="fr-FR" sz="2600" dirty="0" smtClean="0">
                <a:latin typeface="+mn-lt"/>
              </a:rPr>
              <a:t>Chaque secteur </a:t>
            </a:r>
            <a:r>
              <a:rPr lang="fr-FR" altLang="fr-FR" sz="2600" b="1" dirty="0" smtClean="0">
                <a:latin typeface="+mn-lt"/>
              </a:rPr>
              <a:t>est dupliqué </a:t>
            </a:r>
            <a:r>
              <a:rPr lang="fr-FR" altLang="fr-FR" sz="2600" dirty="0" smtClean="0">
                <a:latin typeface="+mn-lt"/>
              </a:rPr>
              <a:t>sur deux disques</a:t>
            </a:r>
          </a:p>
          <a:p>
            <a:pPr marL="547688" lvl="1" indent="-273050" eaLnBrk="1" hangingPunct="1">
              <a:buFont typeface="Wingdings" panose="05000000000000000000" pitchFamily="2" charset="2"/>
              <a:buChar char="Ø"/>
              <a:defRPr/>
            </a:pPr>
            <a:r>
              <a:rPr lang="fr-FR" altLang="fr-FR" sz="2600" dirty="0" smtClean="0">
                <a:latin typeface="+mn-lt"/>
              </a:rPr>
              <a:t>Meilleur rendement que le miroir</a:t>
            </a:r>
          </a:p>
        </p:txBody>
      </p:sp>
      <p:sp>
        <p:nvSpPr>
          <p:cNvPr id="35864" name="Rectangle 42"/>
          <p:cNvSpPr>
            <a:spLocks noChangeArrowheads="1"/>
          </p:cNvSpPr>
          <p:nvPr/>
        </p:nvSpPr>
        <p:spPr bwMode="auto">
          <a:xfrm>
            <a:off x="4419600" y="44196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7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7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7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7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7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7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7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7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48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48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48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4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4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4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4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4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48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4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4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48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4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4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4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/>
      <p:bldP spid="34822" grpId="0"/>
      <p:bldP spid="34823" grpId="0"/>
      <p:bldP spid="34824" grpId="0"/>
      <p:bldP spid="34825" grpId="0"/>
      <p:bldP spid="34827" grpId="0"/>
      <p:bldP spid="34828" grpId="0"/>
      <p:bldP spid="34830" grpId="0"/>
      <p:bldP spid="34833" grpId="0"/>
      <p:bldP spid="34834" grpId="0"/>
      <p:bldP spid="34835" grpId="0"/>
      <p:bldP spid="3483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228600"/>
            <a:ext cx="8842375" cy="758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Disques dynamiques, gestion des volumes</a:t>
            </a:r>
          </a:p>
        </p:txBody>
      </p:sp>
      <p:sp>
        <p:nvSpPr>
          <p:cNvPr id="36867" name="Espace réservé du contenu 5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fr-FR" altLang="fr-FR" smtClean="0"/>
          </a:p>
        </p:txBody>
      </p:sp>
      <p:sp>
        <p:nvSpPr>
          <p:cNvPr id="36868" name="Espace réservé du pied de page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mtClean="0">
                <a:solidFill>
                  <a:srgbClr val="FFFFFF"/>
                </a:solidFill>
              </a:rPr>
              <a:t>Administration Windows</a:t>
            </a:r>
          </a:p>
        </p:txBody>
      </p:sp>
      <p:sp>
        <p:nvSpPr>
          <p:cNvPr id="36869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793797D-C74A-48F6-A7A3-DE8A5B1DBC9C}" type="slidenum">
              <a:rPr lang="fr-FR" altLang="fr-FR" smtClean="0">
                <a:solidFill>
                  <a:srgbClr val="045C75"/>
                </a:solidFill>
              </a:rPr>
              <a:pPr/>
              <a:t>21</a:t>
            </a:fld>
            <a:endParaRPr lang="fr-FR" altLang="fr-FR" smtClean="0">
              <a:solidFill>
                <a:srgbClr val="045C75"/>
              </a:solidFill>
            </a:endParaRPr>
          </a:p>
        </p:txBody>
      </p:sp>
      <p:pic>
        <p:nvPicPr>
          <p:cNvPr id="35846" name="Picture 41" descr="difv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341438"/>
            <a:ext cx="7991475" cy="599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Montage des volumes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842375" cy="45720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fr-FR" altLang="fr-FR" sz="2800" smtClean="0"/>
              <a:t>Principe analogue au montage Unix</a:t>
            </a:r>
          </a:p>
          <a:p>
            <a:pPr eaLnBrk="1" hangingPunct="1">
              <a:buFontTx/>
              <a:buChar char="•"/>
            </a:pPr>
            <a:endParaRPr lang="fr-FR" altLang="fr-FR" sz="2800" smtClean="0"/>
          </a:p>
          <a:p>
            <a:pPr eaLnBrk="1" hangingPunct="1">
              <a:buFontTx/>
              <a:buChar char="•"/>
            </a:pPr>
            <a:r>
              <a:rPr lang="fr-FR" altLang="fr-FR" sz="2800" smtClean="0"/>
              <a:t>Le volume devient accessible comme si c’était un répertoire</a:t>
            </a:r>
          </a:p>
          <a:p>
            <a:pPr eaLnBrk="1" hangingPunct="1">
              <a:buFontTx/>
              <a:buChar char="•"/>
            </a:pPr>
            <a:endParaRPr lang="fr-FR" altLang="fr-FR" sz="2800" smtClean="0"/>
          </a:p>
          <a:p>
            <a:pPr eaLnBrk="1" hangingPunct="1">
              <a:buFontTx/>
              <a:buChar char="•"/>
            </a:pPr>
            <a:r>
              <a:rPr lang="fr-FR" altLang="fr-FR" sz="2800" smtClean="0"/>
              <a:t>Possible en mode graphique dans la console de gestion de l’ordinateur ou en ligne de commande avec l’utilitaire Diskpart (Add/Remove)</a:t>
            </a:r>
          </a:p>
        </p:txBody>
      </p:sp>
      <p:sp>
        <p:nvSpPr>
          <p:cNvPr id="37892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mtClean="0">
                <a:solidFill>
                  <a:srgbClr val="FFFFFF"/>
                </a:solidFill>
              </a:rPr>
              <a:t>Administration Windows</a:t>
            </a:r>
          </a:p>
        </p:txBody>
      </p:sp>
      <p:sp>
        <p:nvSpPr>
          <p:cNvPr id="37893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2730DA-A8B0-4333-AA6D-283764ABD55A}" type="slidenum">
              <a:rPr lang="fr-FR" altLang="fr-FR" smtClean="0">
                <a:solidFill>
                  <a:srgbClr val="045C75"/>
                </a:solidFill>
              </a:rPr>
              <a:pPr/>
              <a:t>22</a:t>
            </a:fld>
            <a:endParaRPr lang="fr-FR" altLang="fr-FR" smtClean="0">
              <a:solidFill>
                <a:srgbClr val="045C75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78105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Montage des volumes</a:t>
            </a:r>
          </a:p>
        </p:txBody>
      </p:sp>
      <p:sp>
        <p:nvSpPr>
          <p:cNvPr id="38915" name="Espace réservé du contenu 5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fr-FR" altLang="fr-FR" smtClean="0"/>
          </a:p>
        </p:txBody>
      </p:sp>
      <p:sp>
        <p:nvSpPr>
          <p:cNvPr id="38916" name="Espace réservé du pied de page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mtClean="0">
                <a:solidFill>
                  <a:srgbClr val="FFFFFF"/>
                </a:solidFill>
              </a:rPr>
              <a:t>Administration Windows</a:t>
            </a:r>
          </a:p>
        </p:txBody>
      </p:sp>
      <p:sp>
        <p:nvSpPr>
          <p:cNvPr id="38917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D2BD1E-0487-442E-B1CD-462552015F1A}" type="slidenum">
              <a:rPr lang="fr-FR" altLang="fr-FR" smtClean="0">
                <a:solidFill>
                  <a:srgbClr val="045C75"/>
                </a:solidFill>
              </a:rPr>
              <a:pPr/>
              <a:t>23</a:t>
            </a:fld>
            <a:endParaRPr lang="fr-FR" altLang="fr-FR" smtClean="0">
              <a:solidFill>
                <a:srgbClr val="045C75"/>
              </a:solidFill>
            </a:endParaRPr>
          </a:p>
        </p:txBody>
      </p:sp>
      <p:pic>
        <p:nvPicPr>
          <p:cNvPr id="37894" name="Picture 5" descr="montage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9" t="8888" r="703" b="21216"/>
          <a:stretch>
            <a:fillRect/>
          </a:stretch>
        </p:blipFill>
        <p:spPr bwMode="auto">
          <a:xfrm>
            <a:off x="466725" y="1304925"/>
            <a:ext cx="8353425" cy="486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Montage des volumes</a:t>
            </a:r>
          </a:p>
        </p:txBody>
      </p:sp>
      <p:sp>
        <p:nvSpPr>
          <p:cNvPr id="39939" name="Espace réservé du contenu 5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fr-FR" altLang="fr-FR" smtClean="0"/>
          </a:p>
        </p:txBody>
      </p:sp>
      <p:sp>
        <p:nvSpPr>
          <p:cNvPr id="39940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mtClean="0">
                <a:solidFill>
                  <a:srgbClr val="FFFFFF"/>
                </a:solidFill>
              </a:rPr>
              <a:t>Administration Windows</a:t>
            </a:r>
          </a:p>
        </p:txBody>
      </p:sp>
      <p:sp>
        <p:nvSpPr>
          <p:cNvPr id="39941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C8B2D98-3FA0-4B81-BA26-2985D88CAF12}" type="slidenum">
              <a:rPr lang="fr-FR" altLang="fr-FR" smtClean="0">
                <a:solidFill>
                  <a:srgbClr val="045C75"/>
                </a:solidFill>
              </a:rPr>
              <a:pPr/>
              <a:t>24</a:t>
            </a:fld>
            <a:endParaRPr lang="fr-FR" altLang="fr-FR" smtClean="0">
              <a:solidFill>
                <a:srgbClr val="045C75"/>
              </a:solidFill>
            </a:endParaRPr>
          </a:p>
        </p:txBody>
      </p:sp>
      <p:pic>
        <p:nvPicPr>
          <p:cNvPr id="38918" name="Picture 5" descr="mont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23913"/>
            <a:ext cx="8045450" cy="603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Défragmentation des volumes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fr-FR" altLang="fr-FR" smtClean="0"/>
              <a:t> </a:t>
            </a:r>
            <a:r>
              <a:rPr lang="fr-FR" altLang="fr-FR" sz="2800" smtClean="0"/>
              <a:t>Les fichiers ne sont pas forcément dans des zones contiguës sur le volume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fr-FR" altLang="fr-FR" smtClean="0"/>
          </a:p>
          <a:p>
            <a:pPr eaLnBrk="1" hangingPunct="1">
              <a:buFontTx/>
              <a:buChar char="•"/>
            </a:pPr>
            <a:r>
              <a:rPr lang="fr-FR" altLang="fr-FR" smtClean="0"/>
              <a:t>Méthode préférable : Défragmentation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fr-FR" altLang="fr-FR" sz="2400" smtClean="0"/>
              <a:t>En mode graphique et interactif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fr-FR" altLang="fr-FR" sz="2400" smtClean="0"/>
              <a:t>En ligne de commande (Defrag)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fr-FR" altLang="fr-FR" sz="2400" smtClean="0"/>
              <a:t>Possibilité de planification</a:t>
            </a:r>
          </a:p>
          <a:p>
            <a:pPr eaLnBrk="1" hangingPunct="1">
              <a:buFontTx/>
              <a:buChar char="•"/>
            </a:pPr>
            <a:endParaRPr lang="fr-FR" altLang="fr-FR" smtClean="0"/>
          </a:p>
        </p:txBody>
      </p:sp>
      <p:sp>
        <p:nvSpPr>
          <p:cNvPr id="40964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mtClean="0">
                <a:solidFill>
                  <a:srgbClr val="FFFFFF"/>
                </a:solidFill>
              </a:rPr>
              <a:t>Administration Windows</a:t>
            </a:r>
          </a:p>
        </p:txBody>
      </p:sp>
      <p:sp>
        <p:nvSpPr>
          <p:cNvPr id="40965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8AD0115-F623-4DEE-ACB8-03CEEB028644}" type="slidenum">
              <a:rPr lang="fr-FR" altLang="fr-FR" smtClean="0">
                <a:solidFill>
                  <a:srgbClr val="045C75"/>
                </a:solidFill>
              </a:rPr>
              <a:pPr/>
              <a:t>25</a:t>
            </a:fld>
            <a:endParaRPr lang="fr-FR" altLang="fr-FR" smtClean="0">
              <a:solidFill>
                <a:srgbClr val="045C75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Défragmentation des volumes</a:t>
            </a:r>
          </a:p>
        </p:txBody>
      </p:sp>
      <p:sp>
        <p:nvSpPr>
          <p:cNvPr id="41987" name="Espace réservé du contenu 6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fr-FR" altLang="fr-FR" smtClean="0"/>
          </a:p>
        </p:txBody>
      </p:sp>
      <p:sp>
        <p:nvSpPr>
          <p:cNvPr id="41988" name="Espace réservé du pied de page 8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mtClean="0">
                <a:solidFill>
                  <a:srgbClr val="FFFFFF"/>
                </a:solidFill>
              </a:rPr>
              <a:t>Administration Windows</a:t>
            </a:r>
          </a:p>
        </p:txBody>
      </p:sp>
      <p:sp>
        <p:nvSpPr>
          <p:cNvPr id="41989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49D897-49F4-4BA6-B5B0-BC2DB413B694}" type="slidenum">
              <a:rPr lang="fr-FR" altLang="fr-FR" smtClean="0">
                <a:solidFill>
                  <a:srgbClr val="045C75"/>
                </a:solidFill>
              </a:rPr>
              <a:pPr/>
              <a:t>26</a:t>
            </a:fld>
            <a:endParaRPr lang="fr-FR" altLang="fr-FR" smtClean="0">
              <a:solidFill>
                <a:srgbClr val="045C75"/>
              </a:solidFill>
            </a:endParaRPr>
          </a:p>
        </p:txBody>
      </p:sp>
      <p:pic>
        <p:nvPicPr>
          <p:cNvPr id="4096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84313"/>
            <a:ext cx="8231188" cy="508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338" y="2473325"/>
            <a:ext cx="38766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Défragmentation en ligne de commande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011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mtClean="0">
                <a:solidFill>
                  <a:srgbClr val="FFFFFF"/>
                </a:solidFill>
              </a:rPr>
              <a:t>Administration Windows</a:t>
            </a:r>
          </a:p>
        </p:txBody>
      </p:sp>
      <p:sp>
        <p:nvSpPr>
          <p:cNvPr id="43012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142CBA2-56AF-4410-AFC1-64CB1AB5C69B}" type="slidenum">
              <a:rPr lang="fr-FR" altLang="fr-FR" smtClean="0">
                <a:solidFill>
                  <a:srgbClr val="045C75"/>
                </a:solidFill>
              </a:rPr>
              <a:pPr/>
              <a:t>27</a:t>
            </a:fld>
            <a:endParaRPr lang="fr-FR" altLang="fr-FR" smtClean="0">
              <a:solidFill>
                <a:srgbClr val="045C75"/>
              </a:solidFill>
            </a:endParaRPr>
          </a:p>
        </p:txBody>
      </p:sp>
      <p:pic>
        <p:nvPicPr>
          <p:cNvPr id="4198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7" b="51205"/>
          <a:stretch>
            <a:fillRect/>
          </a:stretch>
        </p:blipFill>
        <p:spPr bwMode="auto">
          <a:xfrm>
            <a:off x="0" y="2286000"/>
            <a:ext cx="8929688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5943600" cy="838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Ajout de disques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96913" y="1643063"/>
            <a:ext cx="8267700" cy="4449762"/>
          </a:xfrm>
        </p:spPr>
        <p:txBody>
          <a:bodyPr rtlCol="0">
            <a:normAutofit/>
          </a:bodyPr>
          <a:lstStyle/>
          <a:p>
            <a:pPr marL="384048" lvl="1" indent="-18288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84048" lvl="1" indent="-18288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fr-FR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Disques standard</a:t>
            </a:r>
          </a:p>
          <a:p>
            <a:pPr marL="566928" lvl="2" indent="-18288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fr-F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Arrêter le système</a:t>
            </a:r>
          </a:p>
          <a:p>
            <a:pPr marL="566928" lvl="2" indent="-18288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fr-F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Ajouter le disque</a:t>
            </a:r>
          </a:p>
          <a:p>
            <a:pPr marL="566928" lvl="2" indent="-18288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fr-F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Redémarrer le système</a:t>
            </a:r>
          </a:p>
          <a:p>
            <a:pPr marL="749808" lvl="3" indent="-182880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Reconnaissance d’un nouveau disque</a:t>
            </a:r>
          </a:p>
          <a:p>
            <a:pPr marL="749808" lvl="3" indent="-182880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Ecriture de la signature du système sur le disque</a:t>
            </a:r>
          </a:p>
          <a:p>
            <a:pPr marL="384048" lvl="1" indent="-18288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036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mtClean="0">
                <a:solidFill>
                  <a:srgbClr val="FFFFFF"/>
                </a:solidFill>
              </a:rPr>
              <a:t>Administration Windows</a:t>
            </a:r>
          </a:p>
        </p:txBody>
      </p:sp>
      <p:sp>
        <p:nvSpPr>
          <p:cNvPr id="44037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987E8C1-E309-4A97-AECB-30AC6A299229}" type="slidenum">
              <a:rPr lang="fr-FR" altLang="fr-FR" smtClean="0">
                <a:solidFill>
                  <a:srgbClr val="045C75"/>
                </a:solidFill>
              </a:rPr>
              <a:pPr/>
              <a:t>28</a:t>
            </a:fld>
            <a:endParaRPr lang="fr-FR" altLang="fr-FR" smtClean="0">
              <a:solidFill>
                <a:srgbClr val="045C75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Ajout de disques</a:t>
            </a:r>
            <a:endParaRPr lang="fr-FR" dirty="0"/>
          </a:p>
        </p:txBody>
      </p:sp>
      <p:sp>
        <p:nvSpPr>
          <p:cNvPr id="44035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marL="382588" lvl="1" indent="-182563" eaLnBrk="1" hangingPunct="1">
              <a:defRPr/>
            </a:pPr>
            <a:r>
              <a:rPr lang="fr-FR" altLang="fr-FR" sz="3200" dirty="0" smtClean="0">
                <a:solidFill>
                  <a:srgbClr val="404040"/>
                </a:solidFill>
              </a:rPr>
              <a:t>Disques hot-plug</a:t>
            </a:r>
          </a:p>
          <a:p>
            <a:pPr marL="200025" lvl="1" indent="0" eaLnBrk="1" hangingPunct="1">
              <a:buFont typeface="Wingdings" panose="05000000000000000000" pitchFamily="2" charset="2"/>
              <a:buNone/>
              <a:defRPr/>
            </a:pPr>
            <a:r>
              <a:rPr lang="fr-FR" altLang="fr-FR" sz="2800" dirty="0">
                <a:solidFill>
                  <a:srgbClr val="404040"/>
                </a:solidFill>
              </a:rPr>
              <a:t> </a:t>
            </a:r>
            <a:r>
              <a:rPr lang="fr-FR" altLang="fr-FR" sz="2800" dirty="0" smtClean="0">
                <a:solidFill>
                  <a:srgbClr val="404040"/>
                </a:solidFill>
              </a:rPr>
              <a:t>    Insérer le disque</a:t>
            </a:r>
          </a:p>
          <a:p>
            <a:pPr marL="566738" lvl="2" indent="-182563" eaLnBrk="1" hangingPunct="1">
              <a:defRPr/>
            </a:pPr>
            <a:r>
              <a:rPr lang="fr-FR" altLang="fr-FR" sz="2800" dirty="0" smtClean="0">
                <a:solidFill>
                  <a:srgbClr val="404040"/>
                </a:solidFill>
              </a:rPr>
              <a:t>Demander au système de refaire la détection de disque</a:t>
            </a:r>
          </a:p>
          <a:p>
            <a:pPr marL="749300" lvl="3" indent="-182563" eaLnBrk="1" hangingPunct="1">
              <a:defRPr/>
            </a:pPr>
            <a:r>
              <a:rPr lang="fr-FR" altLang="fr-FR" sz="2400" dirty="0" smtClean="0">
                <a:solidFill>
                  <a:srgbClr val="404040"/>
                </a:solidFill>
              </a:rPr>
              <a:t> « analyser de nouveau » dans le gestionnaire de disque</a:t>
            </a:r>
          </a:p>
          <a:p>
            <a:pPr marL="749300" lvl="3" indent="-182563" eaLnBrk="1" hangingPunct="1">
              <a:defRPr/>
            </a:pPr>
            <a:r>
              <a:rPr lang="fr-FR" altLang="fr-FR" sz="2400" dirty="0" smtClean="0">
                <a:solidFill>
                  <a:srgbClr val="404040"/>
                </a:solidFill>
              </a:rPr>
              <a:t> Option « </a:t>
            </a:r>
            <a:r>
              <a:rPr lang="fr-FR" altLang="fr-FR" sz="2400" dirty="0" err="1" smtClean="0">
                <a:solidFill>
                  <a:srgbClr val="404040"/>
                </a:solidFill>
              </a:rPr>
              <a:t>rescan</a:t>
            </a:r>
            <a:r>
              <a:rPr lang="fr-FR" altLang="fr-FR" sz="2400" dirty="0" smtClean="0">
                <a:solidFill>
                  <a:srgbClr val="404040"/>
                </a:solidFill>
              </a:rPr>
              <a:t> » de </a:t>
            </a:r>
            <a:r>
              <a:rPr lang="fr-FR" altLang="fr-FR" sz="2400" dirty="0" err="1" smtClean="0">
                <a:solidFill>
                  <a:srgbClr val="404040"/>
                </a:solidFill>
              </a:rPr>
              <a:t>Diskpart</a:t>
            </a:r>
            <a:endParaRPr lang="fr-FR" altLang="fr-FR" sz="2400" dirty="0" smtClean="0">
              <a:solidFill>
                <a:srgbClr val="404040"/>
              </a:solidFill>
            </a:endParaRPr>
          </a:p>
          <a:p>
            <a:pPr marL="749300" lvl="3" indent="-182563" eaLnBrk="1" hangingPunct="1">
              <a:buFont typeface="Wingdings" panose="05000000000000000000" pitchFamily="2" charset="2"/>
              <a:buNone/>
              <a:defRPr/>
            </a:pPr>
            <a:endParaRPr lang="fr-FR" altLang="fr-FR" sz="1800" dirty="0" smtClean="0">
              <a:solidFill>
                <a:srgbClr val="404040"/>
              </a:solidFill>
            </a:endParaRPr>
          </a:p>
          <a:p>
            <a:pPr marL="382588" lvl="1" indent="-182563" eaLnBrk="1" hangingPunct="1">
              <a:defRPr/>
            </a:pPr>
            <a:r>
              <a:rPr lang="fr-FR" altLang="fr-FR" sz="2800" b="1" dirty="0" smtClean="0">
                <a:solidFill>
                  <a:srgbClr val="404040"/>
                </a:solidFill>
              </a:rPr>
              <a:t>ATTENTION</a:t>
            </a:r>
            <a:r>
              <a:rPr lang="fr-FR" altLang="fr-FR" sz="2800" dirty="0" smtClean="0">
                <a:solidFill>
                  <a:srgbClr val="404040"/>
                </a:solidFill>
              </a:rPr>
              <a:t> : Un disque doit être « initialisé » avant d’être pris en compte par Windows</a:t>
            </a: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endParaRPr lang="fr-FR" altLang="fr-FR" dirty="0" smtClean="0"/>
          </a:p>
        </p:txBody>
      </p:sp>
      <p:sp>
        <p:nvSpPr>
          <p:cNvPr id="45060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mtClean="0">
                <a:solidFill>
                  <a:srgbClr val="FFFFFF"/>
                </a:solidFill>
              </a:rPr>
              <a:t>Administration Windows</a:t>
            </a:r>
          </a:p>
        </p:txBody>
      </p:sp>
      <p:sp>
        <p:nvSpPr>
          <p:cNvPr id="45061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F4711B8-1474-48BF-837A-C3F0BB62B3D0}" type="slidenum">
              <a:rPr lang="fr-FR" altLang="fr-FR" smtClean="0">
                <a:solidFill>
                  <a:srgbClr val="7B9899"/>
                </a:solidFill>
              </a:rPr>
              <a:pPr/>
              <a:t>29</a:t>
            </a:fld>
            <a:endParaRPr lang="fr-FR" altLang="fr-FR" smtClean="0">
              <a:solidFill>
                <a:srgbClr val="7B9899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75" y="76200"/>
            <a:ext cx="8124825" cy="95091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Gestion des disques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33375" y="1447800"/>
            <a:ext cx="8810625" cy="4114800"/>
          </a:xfrm>
        </p:spPr>
        <p:txBody>
          <a:bodyPr/>
          <a:lstStyle/>
          <a:p>
            <a:pPr lvl="1" eaLnBrk="1" hangingPunct="1"/>
            <a:r>
              <a:rPr lang="fr-FR" altLang="fr-FR" sz="3200" smtClean="0"/>
              <a:t>Types de stockage</a:t>
            </a:r>
          </a:p>
          <a:p>
            <a:pPr lvl="1" eaLnBrk="1" hangingPunct="1"/>
            <a:r>
              <a:rPr lang="fr-FR" altLang="fr-FR" sz="3200" smtClean="0"/>
              <a:t>Outils</a:t>
            </a:r>
          </a:p>
          <a:p>
            <a:pPr lvl="1" eaLnBrk="1" hangingPunct="1"/>
            <a:r>
              <a:rPr lang="fr-FR" altLang="fr-FR" sz="3200" smtClean="0"/>
              <a:t>Disques dynamiques</a:t>
            </a:r>
          </a:p>
          <a:p>
            <a:pPr lvl="1" eaLnBrk="1" hangingPunct="1"/>
            <a:r>
              <a:rPr lang="fr-FR" altLang="fr-FR" sz="3200" smtClean="0"/>
              <a:t>Montage de volumes</a:t>
            </a:r>
          </a:p>
          <a:p>
            <a:pPr lvl="1" eaLnBrk="1" hangingPunct="1"/>
            <a:r>
              <a:rPr lang="fr-FR" altLang="fr-FR" sz="3200" smtClean="0"/>
              <a:t>Défragmentation</a:t>
            </a:r>
          </a:p>
          <a:p>
            <a:pPr lvl="1" eaLnBrk="1" hangingPunct="1"/>
            <a:r>
              <a:rPr lang="fr-FR" altLang="fr-FR" sz="3200" smtClean="0"/>
              <a:t>Tâches de gestion et réparation des volumes</a:t>
            </a:r>
          </a:p>
        </p:txBody>
      </p:sp>
      <p:sp>
        <p:nvSpPr>
          <p:cNvPr id="18436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mtClean="0">
                <a:solidFill>
                  <a:srgbClr val="FFFFFF"/>
                </a:solidFill>
              </a:rPr>
              <a:t>Administration Windows</a:t>
            </a:r>
          </a:p>
        </p:txBody>
      </p:sp>
      <p:sp>
        <p:nvSpPr>
          <p:cNvPr id="18437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31B622A-9743-4E8E-B577-87B342F8F52F}" type="slidenum">
              <a:rPr lang="fr-FR" altLang="fr-FR" smtClean="0">
                <a:solidFill>
                  <a:srgbClr val="045C75"/>
                </a:solidFill>
              </a:rPr>
              <a:pPr/>
              <a:t>3</a:t>
            </a:fld>
            <a:endParaRPr lang="fr-FR" altLang="fr-FR" smtClean="0">
              <a:solidFill>
                <a:srgbClr val="045C75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0"/>
            <a:ext cx="6767513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Réparation de volumes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pPr lvl="1" eaLnBrk="1" hangingPunct="1"/>
            <a:endParaRPr lang="fr-FR" altLang="fr-FR" smtClean="0"/>
          </a:p>
          <a:p>
            <a:pPr lvl="1" eaLnBrk="1" hangingPunct="1"/>
            <a:r>
              <a:rPr lang="fr-FR" altLang="fr-FR" sz="3200" smtClean="0"/>
              <a:t>Volume Miroir</a:t>
            </a:r>
          </a:p>
          <a:p>
            <a:pPr lvl="2" eaLnBrk="1" hangingPunct="1"/>
            <a:r>
              <a:rPr lang="fr-FR" altLang="fr-FR" sz="2800" smtClean="0"/>
              <a:t>Briser le miroir et supprimer le disque défectueux</a:t>
            </a:r>
          </a:p>
          <a:p>
            <a:pPr lvl="2" eaLnBrk="1" hangingPunct="1"/>
            <a:r>
              <a:rPr lang="fr-FR" altLang="fr-FR" sz="2800" smtClean="0"/>
              <a:t>Ajouter le disque</a:t>
            </a:r>
          </a:p>
          <a:p>
            <a:pPr lvl="2" eaLnBrk="1" hangingPunct="1"/>
            <a:r>
              <a:rPr lang="fr-FR" altLang="fr-FR" sz="2800" smtClean="0"/>
              <a:t>Reconfigurer le volume en mode miroir</a:t>
            </a:r>
          </a:p>
          <a:p>
            <a:pPr lvl="2" eaLnBrk="1" hangingPunct="1">
              <a:buFont typeface="Wingdings 2" panose="05020102010507070707" pitchFamily="18" charset="2"/>
              <a:buNone/>
            </a:pPr>
            <a:endParaRPr lang="fr-FR" altLang="fr-FR" sz="2800" smtClean="0"/>
          </a:p>
        </p:txBody>
      </p:sp>
      <p:sp>
        <p:nvSpPr>
          <p:cNvPr id="46084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mtClean="0">
                <a:solidFill>
                  <a:srgbClr val="FFFFFF"/>
                </a:solidFill>
              </a:rPr>
              <a:t>Administration Windows</a:t>
            </a:r>
          </a:p>
        </p:txBody>
      </p:sp>
      <p:sp>
        <p:nvSpPr>
          <p:cNvPr id="46085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0A59A4F-0F56-4A58-95C4-1EC7654744B5}" type="slidenum">
              <a:rPr lang="fr-FR" altLang="fr-FR" smtClean="0">
                <a:solidFill>
                  <a:srgbClr val="045C75"/>
                </a:solidFill>
              </a:rPr>
              <a:pPr/>
              <a:t>30</a:t>
            </a:fld>
            <a:endParaRPr lang="fr-FR" altLang="fr-FR" smtClean="0">
              <a:solidFill>
                <a:srgbClr val="045C75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0"/>
            <a:ext cx="6767513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Réparation de volumes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pPr lvl="1" eaLnBrk="1" hangingPunct="1"/>
            <a:endParaRPr lang="fr-FR" altLang="fr-FR" smtClean="0"/>
          </a:p>
          <a:p>
            <a:pPr lvl="2" eaLnBrk="1" hangingPunct="1">
              <a:buFont typeface="Wingdings 2" panose="05020102010507070707" pitchFamily="18" charset="2"/>
              <a:buNone/>
            </a:pPr>
            <a:endParaRPr lang="fr-FR" altLang="fr-FR" sz="2800" smtClean="0"/>
          </a:p>
          <a:p>
            <a:pPr lvl="1" eaLnBrk="1" hangingPunct="1"/>
            <a:r>
              <a:rPr lang="fr-FR" altLang="fr-FR" sz="3200" smtClean="0"/>
              <a:t>Volume RAID-5</a:t>
            </a:r>
          </a:p>
          <a:p>
            <a:pPr lvl="2" eaLnBrk="1" hangingPunct="1"/>
            <a:r>
              <a:rPr lang="fr-FR" altLang="fr-FR" sz="2800" smtClean="0"/>
              <a:t>Remplacer le disque défectueux</a:t>
            </a:r>
          </a:p>
          <a:p>
            <a:pPr lvl="2" eaLnBrk="1" hangingPunct="1"/>
            <a:r>
              <a:rPr lang="fr-FR" altLang="fr-FR" sz="2800" smtClean="0"/>
              <a:t>Sélectionner l’option « Réparer le volume »</a:t>
            </a:r>
          </a:p>
        </p:txBody>
      </p:sp>
      <p:sp>
        <p:nvSpPr>
          <p:cNvPr id="47108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mtClean="0">
                <a:solidFill>
                  <a:srgbClr val="FFFFFF"/>
                </a:solidFill>
              </a:rPr>
              <a:t>Administration Windows</a:t>
            </a:r>
          </a:p>
        </p:txBody>
      </p:sp>
      <p:sp>
        <p:nvSpPr>
          <p:cNvPr id="47109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70C8E35-C084-4FFE-8CB5-2122D0993528}" type="slidenum">
              <a:rPr lang="fr-FR" altLang="fr-FR" smtClean="0">
                <a:solidFill>
                  <a:srgbClr val="045C75"/>
                </a:solidFill>
              </a:rPr>
              <a:pPr/>
              <a:t>31</a:t>
            </a:fld>
            <a:endParaRPr lang="fr-FR" altLang="fr-FR" smtClean="0">
              <a:solidFill>
                <a:srgbClr val="045C75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1188" y="1557338"/>
            <a:ext cx="7847012" cy="4765675"/>
          </a:xfrm>
        </p:spPr>
        <p:txBody>
          <a:bodyPr/>
          <a:lstStyle/>
          <a:p>
            <a:pPr lvl="1" eaLnBrk="1" hangingPunct="1"/>
            <a:r>
              <a:rPr lang="fr-FR" altLang="fr-FR" sz="3200" smtClean="0"/>
              <a:t>Partage et publication de dossiers</a:t>
            </a:r>
          </a:p>
          <a:p>
            <a:pPr lvl="1" eaLnBrk="1" hangingPunct="1"/>
            <a:r>
              <a:rPr lang="fr-FR" altLang="fr-FR" sz="3200" smtClean="0"/>
              <a:t>Clichés instantanés</a:t>
            </a:r>
          </a:p>
          <a:p>
            <a:pPr lvl="1" eaLnBrk="1" hangingPunct="1"/>
            <a:r>
              <a:rPr lang="fr-FR" altLang="fr-FR" sz="3200" smtClean="0"/>
              <a:t>Fichiers hors connexion</a:t>
            </a:r>
          </a:p>
          <a:p>
            <a:pPr lvl="1" eaLnBrk="1" hangingPunct="1"/>
            <a:r>
              <a:rPr lang="fr-FR" altLang="fr-FR" sz="3200" smtClean="0"/>
              <a:t>DFS (Système de Fichiers Distribué)</a:t>
            </a:r>
          </a:p>
          <a:p>
            <a:pPr lvl="1" eaLnBrk="1" hangingPunct="1"/>
            <a:r>
              <a:rPr lang="fr-FR" altLang="fr-FR" sz="3200" smtClean="0"/>
              <a:t>Permissions NTFS</a:t>
            </a:r>
          </a:p>
          <a:p>
            <a:pPr lvl="1" eaLnBrk="1" hangingPunct="1"/>
            <a:r>
              <a:rPr lang="fr-FR" altLang="fr-FR" sz="3200" smtClean="0"/>
              <a:t>Quotas</a:t>
            </a:r>
          </a:p>
        </p:txBody>
      </p:sp>
      <p:sp>
        <p:nvSpPr>
          <p:cNvPr id="48131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mtClean="0">
                <a:solidFill>
                  <a:srgbClr val="FFFFFF"/>
                </a:solidFill>
              </a:rPr>
              <a:t>Administration Windows</a:t>
            </a:r>
          </a:p>
        </p:txBody>
      </p:sp>
      <p:sp>
        <p:nvSpPr>
          <p:cNvPr id="48132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99B5E87-12AA-4D42-BE9D-292A3A04E86C}" type="slidenum">
              <a:rPr lang="fr-FR" altLang="fr-FR" smtClean="0">
                <a:solidFill>
                  <a:srgbClr val="045C75"/>
                </a:solidFill>
              </a:rPr>
              <a:pPr/>
              <a:t>32</a:t>
            </a:fld>
            <a:endParaRPr lang="fr-FR" altLang="fr-FR" smtClean="0">
              <a:solidFill>
                <a:srgbClr val="045C75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95288" y="260350"/>
            <a:ext cx="8429625" cy="1143000"/>
          </a:xfrm>
          <a:prstGeom prst="rect">
            <a:avLst/>
          </a:prstGeom>
        </p:spPr>
        <p:txBody>
          <a:bodyPr lIns="0" rIns="0" bIns="0" anchor="b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Services Windows liés au stockage des données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6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6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6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6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-171450"/>
            <a:ext cx="77724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Partages et publications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6525" y="1100138"/>
            <a:ext cx="8777288" cy="865187"/>
          </a:xfrm>
        </p:spPr>
        <p:txBody>
          <a:bodyPr/>
          <a:lstStyle/>
          <a:p>
            <a:pPr lvl="1" eaLnBrk="1" hangingPunct="1"/>
            <a:endParaRPr lang="fr-FR" altLang="fr-FR" smtClean="0"/>
          </a:p>
          <a:p>
            <a:pPr lvl="1" eaLnBrk="1" hangingPunct="1"/>
            <a:r>
              <a:rPr lang="fr-FR" altLang="fr-FR" sz="2800" smtClean="0"/>
              <a:t>Le partage se configure dans les propriétés du dossier</a:t>
            </a:r>
          </a:p>
          <a:p>
            <a:pPr lvl="1" eaLnBrk="1" hangingPunct="1"/>
            <a:endParaRPr lang="fr-FR" altLang="fr-FR" sz="2800" smtClean="0"/>
          </a:p>
        </p:txBody>
      </p:sp>
      <p:graphicFrame>
        <p:nvGraphicFramePr>
          <p:cNvPr id="47108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3708400" y="2133600"/>
          <a:ext cx="4908550" cy="515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9" name="Image bitmap" r:id="rId3" imgW="4533333" imgH="4761905" progId="Paint.Picture">
                  <p:embed/>
                </p:oleObj>
              </mc:Choice>
              <mc:Fallback>
                <p:oleObj name="Image bitmap" r:id="rId3" imgW="4533333" imgH="4761905" progId="Paint.Picture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2133600"/>
                        <a:ext cx="4908550" cy="515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7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mtClean="0">
                <a:solidFill>
                  <a:srgbClr val="FFFFFF"/>
                </a:solidFill>
              </a:rPr>
              <a:t>Administration Windows</a:t>
            </a:r>
          </a:p>
        </p:txBody>
      </p:sp>
      <p:sp>
        <p:nvSpPr>
          <p:cNvPr id="4915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28B003A-202E-4DF7-B945-38B45673A8A0}" type="slidenum">
              <a:rPr lang="fr-FR" altLang="fr-FR" smtClean="0">
                <a:solidFill>
                  <a:srgbClr val="045C75"/>
                </a:solidFill>
              </a:rPr>
              <a:pPr/>
              <a:t>33</a:t>
            </a:fld>
            <a:endParaRPr lang="fr-FR" altLang="fr-FR" smtClean="0">
              <a:solidFill>
                <a:srgbClr val="045C75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0"/>
            <a:ext cx="77724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Partages et publications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2563" y="1931988"/>
            <a:ext cx="8778875" cy="3800475"/>
          </a:xfrm>
        </p:spPr>
        <p:txBody>
          <a:bodyPr/>
          <a:lstStyle/>
          <a:p>
            <a:pPr lvl="1" eaLnBrk="1" hangingPunct="1"/>
            <a:r>
              <a:rPr lang="fr-FR" altLang="fr-FR" sz="3200" smtClean="0"/>
              <a:t>La publication du dossier peut se faire selon deux modes</a:t>
            </a:r>
          </a:p>
          <a:p>
            <a:pPr lvl="2" eaLnBrk="1" hangingPunct="1"/>
            <a:r>
              <a:rPr lang="fr-FR" altLang="fr-FR" sz="2800" smtClean="0"/>
              <a:t>NetBios : Le dossier partagé est annoncé dans le voisinage réseau</a:t>
            </a:r>
          </a:p>
          <a:p>
            <a:pPr lvl="3" eaLnBrk="1" hangingPunct="1"/>
            <a:r>
              <a:rPr lang="fr-FR" altLang="fr-FR" sz="2400" smtClean="0"/>
              <a:t>Fonctionnement incertain</a:t>
            </a:r>
          </a:p>
          <a:p>
            <a:pPr lvl="3" eaLnBrk="1" hangingPunct="1"/>
            <a:r>
              <a:rPr lang="fr-FR" altLang="fr-FR" sz="2400" smtClean="0"/>
              <a:t>Consommateur de bande passante réseau</a:t>
            </a:r>
          </a:p>
          <a:p>
            <a:pPr lvl="3" eaLnBrk="1" hangingPunct="1"/>
            <a:endParaRPr lang="fr-FR" altLang="fr-FR" sz="2400" smtClean="0"/>
          </a:p>
        </p:txBody>
      </p:sp>
      <p:sp>
        <p:nvSpPr>
          <p:cNvPr id="50180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mtClean="0">
                <a:solidFill>
                  <a:srgbClr val="FFFFFF"/>
                </a:solidFill>
              </a:rPr>
              <a:t>Administration Windows</a:t>
            </a:r>
          </a:p>
        </p:txBody>
      </p:sp>
      <p:sp>
        <p:nvSpPr>
          <p:cNvPr id="50181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A261AD4-3F54-4801-9BEB-0F7A2B0EB2DE}" type="slidenum">
              <a:rPr lang="fr-FR" altLang="fr-FR" smtClean="0">
                <a:solidFill>
                  <a:srgbClr val="045C75"/>
                </a:solidFill>
              </a:rPr>
              <a:pPr/>
              <a:t>34</a:t>
            </a:fld>
            <a:endParaRPr lang="fr-FR" altLang="fr-FR" smtClean="0">
              <a:solidFill>
                <a:srgbClr val="045C75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Partages et publications</a:t>
            </a:r>
            <a:endParaRPr lang="fr-FR" dirty="0"/>
          </a:p>
        </p:txBody>
      </p:sp>
      <p:sp>
        <p:nvSpPr>
          <p:cNvPr id="49155" name="Espace réservé du contenu 2"/>
          <p:cNvSpPr>
            <a:spLocks noGrp="1"/>
          </p:cNvSpPr>
          <p:nvPr>
            <p:ph sz="quarter" idx="1"/>
          </p:nvPr>
        </p:nvSpPr>
        <p:spPr>
          <a:xfrm>
            <a:off x="0" y="1527175"/>
            <a:ext cx="9036050" cy="4572000"/>
          </a:xfrm>
        </p:spPr>
        <p:txBody>
          <a:bodyPr/>
          <a:lstStyle/>
          <a:p>
            <a:pPr lvl="2" eaLnBrk="1" hangingPunct="1"/>
            <a:endParaRPr lang="fr-FR" altLang="fr-FR" sz="2400" smtClean="0"/>
          </a:p>
          <a:p>
            <a:pPr lvl="2" eaLnBrk="1" hangingPunct="1"/>
            <a:r>
              <a:rPr lang="fr-FR" altLang="fr-FR" sz="2800" smtClean="0"/>
              <a:t>Active Directory : Le dossier est inscrit avec ses attributs (droits, mots clés, …) dans l’annuaire Active Directory</a:t>
            </a:r>
          </a:p>
          <a:p>
            <a:pPr lvl="3" eaLnBrk="1" hangingPunct="1"/>
            <a:r>
              <a:rPr lang="fr-FR" altLang="fr-FR" sz="2400" smtClean="0"/>
              <a:t>Plus fiable</a:t>
            </a:r>
          </a:p>
          <a:p>
            <a:pPr lvl="3" eaLnBrk="1" hangingPunct="1"/>
            <a:r>
              <a:rPr lang="fr-FR" altLang="fr-FR" sz="2400" smtClean="0"/>
              <a:t>Plus pertinent</a:t>
            </a:r>
          </a:p>
          <a:p>
            <a:pPr lvl="3" eaLnBrk="1" hangingPunct="1">
              <a:buFontTx/>
              <a:buNone/>
            </a:pPr>
            <a:r>
              <a:rPr lang="fr-FR" altLang="fr-FR" sz="2400" smtClean="0"/>
              <a:t>(Ex: on ne montre à l’utilisateur que les ressources auxquelles il a droit)</a:t>
            </a:r>
          </a:p>
          <a:p>
            <a:pPr eaLnBrk="1" hangingPunct="1"/>
            <a:endParaRPr lang="fr-FR" altLang="fr-FR" smtClean="0"/>
          </a:p>
        </p:txBody>
      </p:sp>
      <p:sp>
        <p:nvSpPr>
          <p:cNvPr id="51204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mtClean="0">
                <a:solidFill>
                  <a:srgbClr val="FFFFFF"/>
                </a:solidFill>
              </a:rPr>
              <a:t>Administration Windows</a:t>
            </a:r>
          </a:p>
        </p:txBody>
      </p:sp>
      <p:sp>
        <p:nvSpPr>
          <p:cNvPr id="51205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35DF753-A802-49BC-9B80-7F79C68E2ED1}" type="slidenum">
              <a:rPr lang="fr-FR" altLang="fr-FR" smtClean="0">
                <a:solidFill>
                  <a:srgbClr val="7B9899"/>
                </a:solidFill>
              </a:rPr>
              <a:pPr/>
              <a:t>35</a:t>
            </a:fld>
            <a:endParaRPr lang="fr-FR" altLang="fr-FR" smtClean="0">
              <a:solidFill>
                <a:srgbClr val="7B9899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728663" y="0"/>
            <a:ext cx="77724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Clichés instantanés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fr-FR" altLang="fr-FR" sz="2800" smtClean="0"/>
              <a:t>Principe : On conserve plusieurs versions d’un même document</a:t>
            </a:r>
          </a:p>
          <a:p>
            <a:pPr eaLnBrk="1" hangingPunct="1"/>
            <a:r>
              <a:rPr lang="fr-FR" altLang="fr-FR" sz="2800" smtClean="0"/>
              <a:t>S’applique uniquement aux dossiers partagés</a:t>
            </a:r>
          </a:p>
          <a:p>
            <a:pPr eaLnBrk="1" hangingPunct="1"/>
            <a:r>
              <a:rPr lang="fr-FR" altLang="fr-FR" sz="2800" smtClean="0"/>
              <a:t>Se configure au niveau du disque</a:t>
            </a:r>
          </a:p>
          <a:p>
            <a:pPr eaLnBrk="1" hangingPunct="1"/>
            <a:r>
              <a:rPr lang="fr-FR" altLang="fr-FR" sz="2800" smtClean="0"/>
              <a:t>Permet à l’utilisateur de restaurer ses documents</a:t>
            </a:r>
          </a:p>
          <a:p>
            <a:pPr eaLnBrk="1" hangingPunct="1"/>
            <a:r>
              <a:rPr lang="fr-FR" altLang="fr-FR" sz="2800" smtClean="0"/>
              <a:t>A partir de Windows XP/2003</a:t>
            </a:r>
          </a:p>
        </p:txBody>
      </p:sp>
      <p:sp>
        <p:nvSpPr>
          <p:cNvPr id="52228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mtClean="0">
                <a:solidFill>
                  <a:srgbClr val="FFFFFF"/>
                </a:solidFill>
              </a:rPr>
              <a:t>Administration Windows</a:t>
            </a:r>
          </a:p>
        </p:txBody>
      </p:sp>
      <p:sp>
        <p:nvSpPr>
          <p:cNvPr id="52229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36C319D-4BD5-4D00-84A0-CF6BCA075F8C}" type="slidenum">
              <a:rPr lang="fr-FR" altLang="fr-FR" smtClean="0">
                <a:solidFill>
                  <a:srgbClr val="045C75"/>
                </a:solidFill>
              </a:rPr>
              <a:pPr/>
              <a:t>36</a:t>
            </a:fld>
            <a:endParaRPr lang="fr-FR" altLang="fr-FR" smtClean="0">
              <a:solidFill>
                <a:srgbClr val="045C75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Clichés instantanés</a:t>
            </a:r>
            <a:endParaRPr lang="fr-FR" dirty="0"/>
          </a:p>
        </p:txBody>
      </p:sp>
      <p:sp>
        <p:nvSpPr>
          <p:cNvPr id="5120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fr-FR" altLang="fr-FR" sz="2800" smtClean="0"/>
              <a:t>Le service Shadow-Copy est destiné au stockage de fichiers de type documents, graphiques et tableurs sur des dossier partagés :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fr-FR" altLang="fr-FR" smtClean="0"/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fr-FR" altLang="fr-FR" sz="2400" smtClean="0"/>
              <a:t>Récupérer les fichiers accidentellement effacés 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endParaRPr lang="fr-FR" altLang="fr-FR" sz="2400" smtClean="0"/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fr-FR" altLang="fr-FR" sz="2400" smtClean="0"/>
              <a:t>Récupérer les fichiers malencontreusement écrasés ou mis à jour 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endParaRPr lang="fr-FR" altLang="fr-FR" sz="2400" smtClean="0"/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fr-FR" altLang="fr-FR" sz="2400" smtClean="0"/>
              <a:t>Implémenter la notion de version sur les documents sur lesquels on travaille</a:t>
            </a:r>
          </a:p>
          <a:p>
            <a:pPr eaLnBrk="1" hangingPunct="1"/>
            <a:endParaRPr lang="fr-FR" altLang="fr-FR" smtClean="0"/>
          </a:p>
        </p:txBody>
      </p:sp>
      <p:sp>
        <p:nvSpPr>
          <p:cNvPr id="53252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mtClean="0">
                <a:solidFill>
                  <a:srgbClr val="FFFFFF"/>
                </a:solidFill>
              </a:rPr>
              <a:t>Administration Windows</a:t>
            </a:r>
          </a:p>
        </p:txBody>
      </p:sp>
      <p:sp>
        <p:nvSpPr>
          <p:cNvPr id="53253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CC4B12A-2BE8-4F80-806A-AAC97178999C}" type="slidenum">
              <a:rPr lang="fr-FR" altLang="fr-FR" smtClean="0">
                <a:solidFill>
                  <a:srgbClr val="7B9899"/>
                </a:solidFill>
              </a:rPr>
              <a:pPr/>
              <a:t>37</a:t>
            </a:fld>
            <a:endParaRPr lang="fr-FR" altLang="fr-FR" smtClean="0">
              <a:solidFill>
                <a:srgbClr val="7B9899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Clichés instantanés</a:t>
            </a:r>
            <a:endParaRPr lang="fr-FR" dirty="0"/>
          </a:p>
        </p:txBody>
      </p:sp>
      <p:sp>
        <p:nvSpPr>
          <p:cNvPr id="52227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18525" cy="4781550"/>
          </a:xfrm>
        </p:spPr>
        <p:txBody>
          <a:bodyPr/>
          <a:lstStyle/>
          <a:p>
            <a:pPr lvl="1" eaLnBrk="1" hangingPunct="1"/>
            <a:r>
              <a:rPr lang="fr-FR" altLang="fr-FR" sz="2400" smtClean="0"/>
              <a:t>Cliquez sur </a:t>
            </a:r>
            <a:r>
              <a:rPr lang="fr-FR" altLang="fr-FR" sz="2400" b="1" smtClean="0"/>
              <a:t>Démarrer</a:t>
            </a:r>
            <a:r>
              <a:rPr lang="fr-FR" altLang="fr-FR" sz="2400" smtClean="0"/>
              <a:t>, pointez sur </a:t>
            </a:r>
            <a:r>
              <a:rPr lang="fr-FR" altLang="fr-FR" sz="2400" b="1" smtClean="0"/>
              <a:t>Outils d’administration</a:t>
            </a:r>
            <a:r>
              <a:rPr lang="fr-FR" altLang="fr-FR" sz="2400" smtClean="0"/>
              <a:t>, puis cliquez sur </a:t>
            </a:r>
            <a:r>
              <a:rPr lang="fr-FR" altLang="fr-FR" sz="2400" b="1" smtClean="0"/>
              <a:t>Gestion de l’ordinateur</a:t>
            </a:r>
            <a:r>
              <a:rPr lang="fr-FR" altLang="fr-FR" sz="2400" smtClean="0"/>
              <a:t>.</a:t>
            </a:r>
          </a:p>
          <a:p>
            <a:pPr lvl="1" eaLnBrk="1" hangingPunct="1">
              <a:buFont typeface="Calibri Light" panose="020F0302020204030204" pitchFamily="34" charset="0"/>
              <a:buAutoNum type="arabicPeriod"/>
            </a:pPr>
            <a:endParaRPr lang="fr-FR" altLang="fr-FR" sz="1600" smtClean="0"/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fr-FR" altLang="fr-FR" sz="2400" smtClean="0"/>
              <a:t>Dans l’arborescence de la console, cliquez avec le bouton droit sur </a:t>
            </a:r>
            <a:r>
              <a:rPr lang="fr-FR" altLang="fr-FR" sz="2400" b="1" smtClean="0"/>
              <a:t>Dossiers partagés</a:t>
            </a:r>
            <a:r>
              <a:rPr lang="fr-FR" altLang="fr-FR" sz="2400" smtClean="0"/>
              <a:t>, cliquez sur </a:t>
            </a:r>
            <a:r>
              <a:rPr lang="fr-FR" altLang="fr-FR" sz="2400" b="1" smtClean="0"/>
              <a:t>Toutes les tâches</a:t>
            </a:r>
            <a:r>
              <a:rPr lang="fr-FR" altLang="fr-FR" sz="2400" smtClean="0"/>
              <a:t>, puis cliquez sur </a:t>
            </a:r>
            <a:r>
              <a:rPr lang="fr-FR" altLang="fr-FR" sz="2400" b="1" smtClean="0"/>
              <a:t>Configurer les clichés instantanés</a:t>
            </a:r>
            <a:r>
              <a:rPr lang="fr-FR" altLang="fr-FR" sz="2400" smtClean="0"/>
              <a:t>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fr-FR" altLang="fr-FR" sz="2400" smtClean="0"/>
          </a:p>
        </p:txBody>
      </p:sp>
      <p:sp>
        <p:nvSpPr>
          <p:cNvPr id="54276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mtClean="0">
                <a:solidFill>
                  <a:srgbClr val="FFFFFF"/>
                </a:solidFill>
              </a:rPr>
              <a:t>Administration Windows</a:t>
            </a:r>
          </a:p>
        </p:txBody>
      </p:sp>
      <p:sp>
        <p:nvSpPr>
          <p:cNvPr id="54277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8934042-76A6-40F2-B234-CD617D655E4A}" type="slidenum">
              <a:rPr lang="fr-FR" altLang="fr-FR" smtClean="0">
                <a:solidFill>
                  <a:srgbClr val="7B9899"/>
                </a:solidFill>
              </a:rPr>
              <a:pPr/>
              <a:t>38</a:t>
            </a:fld>
            <a:endParaRPr lang="fr-FR" altLang="fr-FR" smtClean="0">
              <a:solidFill>
                <a:srgbClr val="7B9899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Clichés instantanés</a:t>
            </a:r>
            <a:endParaRPr lang="fr-FR" dirty="0"/>
          </a:p>
        </p:txBody>
      </p:sp>
      <p:sp>
        <p:nvSpPr>
          <p:cNvPr id="52227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18525" cy="478155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fr-FR" altLang="fr-FR" sz="1800" smtClean="0"/>
              <a:t> </a:t>
            </a:r>
          </a:p>
          <a:p>
            <a:pPr lvl="1" eaLnBrk="1" hangingPunct="1">
              <a:buFont typeface="Calibri Light" panose="020F0302020204030204" pitchFamily="34" charset="0"/>
              <a:buAutoNum type="arabicPeriod"/>
            </a:pPr>
            <a:r>
              <a:rPr lang="fr-FR" altLang="fr-FR" sz="2400" smtClean="0"/>
              <a:t>Dans </a:t>
            </a:r>
            <a:r>
              <a:rPr lang="fr-FR" altLang="fr-FR" sz="2400" b="1" smtClean="0"/>
              <a:t>Sélectionnez un volume</a:t>
            </a:r>
            <a:r>
              <a:rPr lang="fr-FR" altLang="fr-FR" sz="2400" smtClean="0"/>
              <a:t>, cliquez sur le volume pour lequel vous voulez activer les clichés instantanés de dossiers partagés, puis cliquez sur </a:t>
            </a:r>
            <a:r>
              <a:rPr lang="fr-FR" altLang="fr-FR" sz="2400" b="1" smtClean="0"/>
              <a:t>Activer</a:t>
            </a:r>
            <a:r>
              <a:rPr lang="fr-FR" altLang="fr-FR" sz="2400" smtClean="0"/>
              <a:t>.</a:t>
            </a:r>
          </a:p>
          <a:p>
            <a:pPr eaLnBrk="1" hangingPunct="1">
              <a:buFont typeface="Calibri Light" panose="020F0302020204030204" pitchFamily="34" charset="0"/>
              <a:buAutoNum type="arabicPeriod"/>
            </a:pPr>
            <a:endParaRPr lang="fr-FR" altLang="fr-FR" sz="2400" smtClean="0"/>
          </a:p>
          <a:p>
            <a:pPr eaLnBrk="1" hangingPunct="1">
              <a:buFont typeface="Calibri Light" panose="020F0302020204030204" pitchFamily="34" charset="0"/>
              <a:buAutoNum type="arabicPeriod"/>
            </a:pPr>
            <a:endParaRPr lang="fr-FR" altLang="fr-FR" sz="2400" smtClean="0"/>
          </a:p>
          <a:p>
            <a:pPr lvl="1" eaLnBrk="1" hangingPunct="1">
              <a:buFont typeface="Calibri Light" panose="020F0302020204030204" pitchFamily="34" charset="0"/>
              <a:buAutoNum type="arabicPeriod"/>
            </a:pPr>
            <a:r>
              <a:rPr lang="fr-FR" altLang="fr-FR" sz="2400" smtClean="0"/>
              <a:t>Pour modifier la planification et la zone de stockage par défaut, cliquez sur </a:t>
            </a:r>
            <a:r>
              <a:rPr lang="fr-FR" altLang="fr-FR" sz="2400" b="1" smtClean="0"/>
              <a:t>Paramètres</a:t>
            </a:r>
            <a:r>
              <a:rPr lang="fr-FR" altLang="fr-FR" sz="2400" smtClean="0"/>
              <a:t>.</a:t>
            </a:r>
          </a:p>
          <a:p>
            <a:pPr eaLnBrk="1" hangingPunct="1"/>
            <a:endParaRPr lang="fr-FR" altLang="fr-FR" smtClean="0"/>
          </a:p>
        </p:txBody>
      </p:sp>
      <p:sp>
        <p:nvSpPr>
          <p:cNvPr id="55300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mtClean="0">
                <a:solidFill>
                  <a:srgbClr val="FFFFFF"/>
                </a:solidFill>
              </a:rPr>
              <a:t>Administration Windows</a:t>
            </a:r>
          </a:p>
        </p:txBody>
      </p:sp>
      <p:sp>
        <p:nvSpPr>
          <p:cNvPr id="55301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BEE7276-A090-42C3-A311-C42F51D2791E}" type="slidenum">
              <a:rPr lang="fr-FR" altLang="fr-FR" smtClean="0">
                <a:solidFill>
                  <a:srgbClr val="7B9899"/>
                </a:solidFill>
              </a:rPr>
              <a:pPr/>
              <a:t>39</a:t>
            </a:fld>
            <a:endParaRPr lang="fr-FR" altLang="fr-FR" smtClean="0">
              <a:solidFill>
                <a:srgbClr val="7B9899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Gestion des disques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9388" y="1527175"/>
            <a:ext cx="8964612" cy="48831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fr-FR" altLang="fr-FR" sz="3200" smtClean="0"/>
              <a:t>Modèles de disques : Les disques de base</a:t>
            </a: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endParaRPr lang="fr-FR" altLang="fr-FR" sz="2800" smtClean="0"/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fr-FR" altLang="fr-FR" sz="2400" smtClean="0"/>
              <a:t> </a:t>
            </a:r>
            <a:r>
              <a:rPr lang="fr-FR" altLang="fr-FR" sz="2800" smtClean="0"/>
              <a:t>Seul modèle disponible jusqu’à Windows NT 4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fr-FR" altLang="fr-FR" sz="2400" smtClean="0"/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fr-FR" altLang="fr-FR" sz="2400" smtClean="0"/>
              <a:t> </a:t>
            </a:r>
            <a:r>
              <a:rPr lang="fr-FR" altLang="fr-FR" sz="2800" smtClean="0"/>
              <a:t>Compatibles avec les autres systèmes d’exploitation (multi boot)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fr-FR" altLang="fr-FR" sz="2400" smtClean="0"/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fr-FR" altLang="fr-FR" sz="2400" smtClean="0"/>
              <a:t> </a:t>
            </a:r>
            <a:r>
              <a:rPr lang="fr-FR" altLang="fr-FR" sz="2800" smtClean="0"/>
              <a:t>Composés de partitions principales : </a:t>
            </a: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fr-FR" altLang="fr-FR" sz="2400" smtClean="0"/>
              <a:t>dont une est « active »</a:t>
            </a: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fr-FR" altLang="fr-FR" sz="2400" smtClean="0"/>
              <a:t> partitions étendues </a:t>
            </a: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fr-FR" altLang="fr-FR" sz="2400" smtClean="0"/>
              <a:t> volumes logiques dans les partitions étendues</a:t>
            </a:r>
          </a:p>
        </p:txBody>
      </p:sp>
      <p:sp>
        <p:nvSpPr>
          <p:cNvPr id="19460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mtClean="0">
                <a:solidFill>
                  <a:srgbClr val="FFFFFF"/>
                </a:solidFill>
              </a:rPr>
              <a:t>Administration Windows</a:t>
            </a:r>
          </a:p>
        </p:txBody>
      </p:sp>
      <p:sp>
        <p:nvSpPr>
          <p:cNvPr id="19461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C632E26-2653-4962-8ECD-8E30E05072A9}" type="slidenum">
              <a:rPr lang="fr-FR" altLang="fr-FR" smtClean="0">
                <a:solidFill>
                  <a:srgbClr val="045C75"/>
                </a:solidFill>
              </a:rPr>
              <a:pPr/>
              <a:t>4</a:t>
            </a:fld>
            <a:endParaRPr lang="fr-FR" altLang="fr-FR" smtClean="0">
              <a:solidFill>
                <a:srgbClr val="045C75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12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Clichés instantanés</a:t>
            </a:r>
          </a:p>
        </p:txBody>
      </p:sp>
      <p:pic>
        <p:nvPicPr>
          <p:cNvPr id="53251" name="Picture 5" descr="clichesinstantanes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06538" y="1527175"/>
            <a:ext cx="6096000" cy="4572000"/>
          </a:xfrm>
        </p:spPr>
      </p:pic>
      <p:sp>
        <p:nvSpPr>
          <p:cNvPr id="56324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mtClean="0">
                <a:solidFill>
                  <a:srgbClr val="FFFFFF"/>
                </a:solidFill>
              </a:rPr>
              <a:t>Administration Windows</a:t>
            </a:r>
          </a:p>
        </p:txBody>
      </p:sp>
      <p:sp>
        <p:nvSpPr>
          <p:cNvPr id="56325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1556869-51D9-435B-B35D-A43BF51E8510}" type="slidenum">
              <a:rPr lang="fr-FR" altLang="fr-FR" smtClean="0">
                <a:solidFill>
                  <a:srgbClr val="045C75"/>
                </a:solidFill>
              </a:rPr>
              <a:pPr/>
              <a:t>40</a:t>
            </a:fld>
            <a:endParaRPr lang="fr-FR" altLang="fr-FR" smtClean="0">
              <a:solidFill>
                <a:srgbClr val="045C75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12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Clichés instantanés</a:t>
            </a:r>
          </a:p>
        </p:txBody>
      </p:sp>
      <p:pic>
        <p:nvPicPr>
          <p:cNvPr id="57347" name="Picture 5" descr="cliches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3575" y="2276475"/>
            <a:ext cx="5297488" cy="3973513"/>
          </a:xfrm>
        </p:spPr>
      </p:pic>
      <p:sp>
        <p:nvSpPr>
          <p:cNvPr id="57348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mtClean="0">
                <a:solidFill>
                  <a:srgbClr val="FFFFFF"/>
                </a:solidFill>
              </a:rPr>
              <a:t>Administration Windows</a:t>
            </a:r>
          </a:p>
        </p:txBody>
      </p:sp>
      <p:sp>
        <p:nvSpPr>
          <p:cNvPr id="57349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0B3C487-1B45-4EFE-A6E5-9FCEE9042D0F}" type="slidenum">
              <a:rPr lang="fr-FR" altLang="fr-FR" smtClean="0">
                <a:solidFill>
                  <a:srgbClr val="045C75"/>
                </a:solidFill>
              </a:rPr>
              <a:pPr/>
              <a:t>41</a:t>
            </a:fld>
            <a:endParaRPr lang="fr-FR" altLang="fr-FR" smtClean="0">
              <a:solidFill>
                <a:srgbClr val="045C75"/>
              </a:solidFill>
            </a:endParaRP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-323850" y="1341438"/>
            <a:ext cx="9217025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fr-FR" altLang="fr-FR" sz="2800"/>
              <a:t>On peut planifier et automatiser la création des clichés instantanés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754063" y="179388"/>
            <a:ext cx="7772400" cy="812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Clichés instantanés</a:t>
            </a:r>
          </a:p>
        </p:txBody>
      </p:sp>
      <p:pic>
        <p:nvPicPr>
          <p:cNvPr id="55299" name="Picture 6" descr="vssadmin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2500" y="2938463"/>
            <a:ext cx="5224463" cy="3919537"/>
          </a:xfrm>
        </p:spPr>
      </p:pic>
      <p:sp>
        <p:nvSpPr>
          <p:cNvPr id="58372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mtClean="0">
                <a:solidFill>
                  <a:srgbClr val="FFFFFF"/>
                </a:solidFill>
              </a:rPr>
              <a:t>Administration Windows</a:t>
            </a:r>
          </a:p>
        </p:txBody>
      </p:sp>
      <p:sp>
        <p:nvSpPr>
          <p:cNvPr id="58373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D376415-B70E-42A6-BF7F-82D019ECDD1A}" type="slidenum">
              <a:rPr lang="fr-FR" altLang="fr-FR" smtClean="0">
                <a:solidFill>
                  <a:srgbClr val="045C75"/>
                </a:solidFill>
              </a:rPr>
              <a:pPr/>
              <a:t>42</a:t>
            </a:fld>
            <a:endParaRPr lang="fr-FR" altLang="fr-FR" smtClean="0">
              <a:solidFill>
                <a:srgbClr val="045C75"/>
              </a:solidFill>
            </a:endParaRPr>
          </a:p>
        </p:txBody>
      </p:sp>
      <p:sp>
        <p:nvSpPr>
          <p:cNvPr id="55302" name="Rectangle 4"/>
          <p:cNvSpPr>
            <a:spLocks noChangeArrowheads="1"/>
          </p:cNvSpPr>
          <p:nvPr/>
        </p:nvSpPr>
        <p:spPr bwMode="auto">
          <a:xfrm>
            <a:off x="136525" y="890588"/>
            <a:ext cx="9007475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20000"/>
              </a:spcBef>
              <a:buFontTx/>
              <a:buChar char="–"/>
            </a:pPr>
            <a:endParaRPr lang="fr-FR" altLang="fr-FR" sz="2800"/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endParaRPr lang="fr-FR" altLang="fr-FR" sz="2800"/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fr-FR" altLang="fr-FR" sz="2800"/>
              <a:t>On peut gérer les clichés instantanés en ligne de commande : vssadmin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812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Restauration des clichés instantanés</a:t>
            </a:r>
          </a:p>
        </p:txBody>
      </p:sp>
      <p:sp>
        <p:nvSpPr>
          <p:cNvPr id="59395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mtClean="0">
                <a:solidFill>
                  <a:srgbClr val="FFFFFF"/>
                </a:solidFill>
              </a:rPr>
              <a:t>Administration Windows</a:t>
            </a:r>
          </a:p>
        </p:txBody>
      </p:sp>
      <p:sp>
        <p:nvSpPr>
          <p:cNvPr id="5939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C38AD26-89F2-463A-A771-E5D04CA6A522}" type="slidenum">
              <a:rPr lang="fr-FR" altLang="fr-FR" smtClean="0">
                <a:solidFill>
                  <a:srgbClr val="045C75"/>
                </a:solidFill>
              </a:rPr>
              <a:pPr/>
              <a:t>43</a:t>
            </a:fld>
            <a:endParaRPr lang="fr-FR" altLang="fr-FR" smtClean="0">
              <a:solidFill>
                <a:srgbClr val="045C75"/>
              </a:solidFill>
            </a:endParaRPr>
          </a:p>
        </p:txBody>
      </p:sp>
      <p:sp>
        <p:nvSpPr>
          <p:cNvPr id="59397" name="Rectangle 4"/>
          <p:cNvSpPr>
            <a:spLocks noChangeArrowheads="1"/>
          </p:cNvSpPr>
          <p:nvPr/>
        </p:nvSpPr>
        <p:spPr bwMode="auto">
          <a:xfrm>
            <a:off x="239713" y="1196975"/>
            <a:ext cx="8904287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20000"/>
              </a:spcBef>
              <a:buFontTx/>
              <a:buChar char="–"/>
            </a:pPr>
            <a:endParaRPr lang="fr-FR" altLang="fr-FR"/>
          </a:p>
        </p:txBody>
      </p:sp>
      <p:sp>
        <p:nvSpPr>
          <p:cNvPr id="56326" name="Espace réservé du contenu 6"/>
          <p:cNvSpPr>
            <a:spLocks noGrp="1"/>
          </p:cNvSpPr>
          <p:nvPr>
            <p:ph sz="quarter" idx="1"/>
          </p:nvPr>
        </p:nvSpPr>
        <p:spPr>
          <a:xfrm>
            <a:off x="523875" y="1581150"/>
            <a:ext cx="8440738" cy="4151313"/>
          </a:xfrm>
        </p:spPr>
        <p:txBody>
          <a:bodyPr/>
          <a:lstStyle/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fr-FR" altLang="fr-FR" sz="2400" dirty="0" smtClean="0"/>
              <a:t>La restauration de versions précédentes se fait dans l’onglet « Versions précédentes » du document</a:t>
            </a:r>
          </a:p>
          <a:p>
            <a:pPr marL="457200" lvl="1" indent="0" eaLnBrk="1" hangingPunct="1">
              <a:defRPr/>
            </a:pPr>
            <a:endParaRPr lang="fr-FR" altLang="fr-FR" sz="2400" dirty="0" smtClean="0"/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fr-FR" altLang="fr-FR" sz="2400" dirty="0" smtClean="0"/>
              <a:t>Il faut y accéder par le réseau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endParaRPr lang="fr-FR" altLang="fr-FR" sz="2400" dirty="0" smtClean="0"/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fr-FR" altLang="fr-FR" sz="2400" dirty="0" smtClean="0"/>
              <a:t>Pour les systèmes antérieurs à XP/2003, installer le client situé dans le répertoire Windows\system32\</a:t>
            </a:r>
            <a:br>
              <a:rPr lang="fr-FR" altLang="fr-FR" sz="2400" dirty="0" smtClean="0"/>
            </a:br>
            <a:r>
              <a:rPr lang="fr-FR" altLang="fr-FR" sz="2400" dirty="0" smtClean="0"/>
              <a:t>clients\</a:t>
            </a:r>
            <a:r>
              <a:rPr lang="fr-FR" altLang="fr-FR" sz="2400" dirty="0" err="1" smtClean="0"/>
              <a:t>twclient</a:t>
            </a:r>
            <a:endParaRPr lang="fr-FR" altLang="fr-FR" sz="2400" dirty="0" smtClean="0"/>
          </a:p>
          <a:p>
            <a:pPr marL="457200" lvl="1" indent="0" eaLnBrk="1" hangingPunct="1">
              <a:defRPr/>
            </a:pPr>
            <a:endParaRPr lang="fr-FR" altLang="fr-FR" sz="2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6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6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6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63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63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3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741363" y="0"/>
            <a:ext cx="77724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Fichiers hors connexion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27088" y="1557338"/>
            <a:ext cx="7772400" cy="5791200"/>
          </a:xfrm>
        </p:spPr>
        <p:txBody>
          <a:bodyPr/>
          <a:lstStyle/>
          <a:p>
            <a:pPr eaLnBrk="1" hangingPunct="1"/>
            <a:r>
              <a:rPr lang="fr-FR" altLang="fr-FR" smtClean="0"/>
              <a:t>Principe</a:t>
            </a:r>
          </a:p>
          <a:p>
            <a:pPr lvl="1" eaLnBrk="1" hangingPunct="1"/>
            <a:r>
              <a:rPr lang="fr-FR" altLang="fr-FR" smtClean="0"/>
              <a:t>Une station de travail maintient une copie locale des fichiers du serveur</a:t>
            </a:r>
          </a:p>
          <a:p>
            <a:pPr lvl="1" eaLnBrk="1" hangingPunct="1"/>
            <a:r>
              <a:rPr lang="fr-FR" altLang="fr-FR" smtClean="0"/>
              <a:t>Lorsque le serveur est inaccessible, l’utilisateur accède aux données locales</a:t>
            </a:r>
          </a:p>
          <a:p>
            <a:pPr lvl="1" eaLnBrk="1" hangingPunct="1"/>
            <a:r>
              <a:rPr lang="fr-FR" altLang="fr-FR" smtClean="0"/>
              <a:t>Lorsque le serveur est à nouveau accessible, les compensations se font entre la station et le serveur pour mettre à jour les versions modifiées de part et d’autre</a:t>
            </a:r>
          </a:p>
          <a:p>
            <a:pPr eaLnBrk="1" hangingPunct="1"/>
            <a:r>
              <a:rPr lang="fr-FR" altLang="fr-FR" smtClean="0"/>
              <a:t>Applications</a:t>
            </a:r>
          </a:p>
          <a:p>
            <a:pPr lvl="1" eaLnBrk="1" hangingPunct="1"/>
            <a:r>
              <a:rPr lang="fr-FR" altLang="fr-FR" smtClean="0"/>
              <a:t>Utilisateurs nomades munis d’un portable</a:t>
            </a:r>
          </a:p>
          <a:p>
            <a:pPr lvl="1" eaLnBrk="1" hangingPunct="1"/>
            <a:r>
              <a:rPr lang="fr-FR" altLang="fr-FR" smtClean="0"/>
              <a:t>Fichiers critiques en cas de panne du serveur</a:t>
            </a:r>
          </a:p>
          <a:p>
            <a:pPr lvl="1" eaLnBrk="1" hangingPunct="1"/>
            <a:endParaRPr lang="fr-FR" altLang="fr-FR" smtClean="0"/>
          </a:p>
        </p:txBody>
      </p:sp>
      <p:sp>
        <p:nvSpPr>
          <p:cNvPr id="60420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mtClean="0">
                <a:solidFill>
                  <a:srgbClr val="FFFFFF"/>
                </a:solidFill>
              </a:rPr>
              <a:t>Administration Windows</a:t>
            </a:r>
          </a:p>
        </p:txBody>
      </p:sp>
      <p:sp>
        <p:nvSpPr>
          <p:cNvPr id="60421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CC4C6C5-C88B-4335-AB35-D2862D03ECA3}" type="slidenum">
              <a:rPr lang="fr-FR" altLang="fr-FR" smtClean="0">
                <a:solidFill>
                  <a:srgbClr val="045C75"/>
                </a:solidFill>
              </a:rPr>
              <a:pPr/>
              <a:t>44</a:t>
            </a:fld>
            <a:endParaRPr lang="fr-FR" altLang="fr-FR" smtClean="0">
              <a:solidFill>
                <a:srgbClr val="045C75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728663" y="0"/>
            <a:ext cx="77724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Fichiers hors connexion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435975" cy="876300"/>
          </a:xfrm>
        </p:spPr>
        <p:txBody>
          <a:bodyPr/>
          <a:lstStyle/>
          <a:p>
            <a:pPr eaLnBrk="1" hangingPunct="1"/>
            <a:r>
              <a:rPr lang="fr-FR" altLang="fr-FR" sz="2400" smtClean="0"/>
              <a:t>Configuration des fichiers hors connexion sur le serveur</a:t>
            </a:r>
          </a:p>
        </p:txBody>
      </p:sp>
      <p:pic>
        <p:nvPicPr>
          <p:cNvPr id="58372" name="Picture 4" descr="horsconnex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7750" y="2028825"/>
            <a:ext cx="7410450" cy="5557838"/>
          </a:xfrm>
        </p:spPr>
      </p:pic>
      <p:sp>
        <p:nvSpPr>
          <p:cNvPr id="61445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mtClean="0">
                <a:solidFill>
                  <a:srgbClr val="FFFFFF"/>
                </a:solidFill>
              </a:rPr>
              <a:t>Administration Windows</a:t>
            </a:r>
          </a:p>
        </p:txBody>
      </p:sp>
      <p:sp>
        <p:nvSpPr>
          <p:cNvPr id="6144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3B572DC-A4D4-4F4D-8C61-09B4F50584E5}" type="slidenum">
              <a:rPr lang="fr-FR" altLang="fr-FR" smtClean="0">
                <a:solidFill>
                  <a:srgbClr val="045C75"/>
                </a:solidFill>
              </a:rPr>
              <a:pPr/>
              <a:t>45</a:t>
            </a:fld>
            <a:endParaRPr lang="fr-FR" altLang="fr-FR" smtClean="0">
              <a:solidFill>
                <a:srgbClr val="045C75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152400"/>
            <a:ext cx="77724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Fichiers hors connexion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42913" y="1341438"/>
            <a:ext cx="8701087" cy="876300"/>
          </a:xfrm>
        </p:spPr>
        <p:txBody>
          <a:bodyPr/>
          <a:lstStyle/>
          <a:p>
            <a:pPr eaLnBrk="1" hangingPunct="1"/>
            <a:r>
              <a:rPr lang="fr-FR" altLang="fr-FR" sz="2800" smtClean="0"/>
              <a:t>Configuration des fichiers hors connexion sur la station de travail</a:t>
            </a:r>
          </a:p>
        </p:txBody>
      </p:sp>
      <p:pic>
        <p:nvPicPr>
          <p:cNvPr id="59396" name="Picture 6" descr="horsconn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35375" y="2565400"/>
            <a:ext cx="4932363" cy="3698875"/>
          </a:xfrm>
        </p:spPr>
      </p:pic>
      <p:sp>
        <p:nvSpPr>
          <p:cNvPr id="62469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mtClean="0">
                <a:solidFill>
                  <a:srgbClr val="FFFFFF"/>
                </a:solidFill>
              </a:rPr>
              <a:t>Administration Windows</a:t>
            </a:r>
          </a:p>
        </p:txBody>
      </p:sp>
      <p:sp>
        <p:nvSpPr>
          <p:cNvPr id="62470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69A430E-01C7-4706-B74F-E9A3268442F6}" type="slidenum">
              <a:rPr lang="fr-FR" altLang="fr-FR" smtClean="0">
                <a:solidFill>
                  <a:srgbClr val="045C75"/>
                </a:solidFill>
              </a:rPr>
              <a:pPr/>
              <a:t>46</a:t>
            </a:fld>
            <a:endParaRPr lang="fr-FR" altLang="fr-FR" smtClean="0">
              <a:solidFill>
                <a:srgbClr val="045C75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152400"/>
            <a:ext cx="77724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Fichiers hors connexion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42913" y="1341438"/>
            <a:ext cx="8701087" cy="876300"/>
          </a:xfrm>
        </p:spPr>
        <p:txBody>
          <a:bodyPr/>
          <a:lstStyle/>
          <a:p>
            <a:pPr eaLnBrk="1" hangingPunct="1"/>
            <a:r>
              <a:rPr lang="fr-FR" altLang="fr-FR" sz="2800" smtClean="0"/>
              <a:t>Configuration des fichiers hors connexion sur la station de travail</a:t>
            </a:r>
          </a:p>
        </p:txBody>
      </p:sp>
      <p:pic>
        <p:nvPicPr>
          <p:cNvPr id="63492" name="Picture 6" descr="horsconn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4" t="7333" r="25749" b="21222"/>
          <a:stretch>
            <a:fillRect/>
          </a:stretch>
        </p:blipFill>
        <p:spPr>
          <a:xfrm>
            <a:off x="3779838" y="2133600"/>
            <a:ext cx="5364162" cy="4327525"/>
          </a:xfrm>
        </p:spPr>
      </p:pic>
      <p:sp>
        <p:nvSpPr>
          <p:cNvPr id="63493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mtClean="0">
                <a:solidFill>
                  <a:srgbClr val="FFFFFF"/>
                </a:solidFill>
              </a:rPr>
              <a:t>Administration Windows</a:t>
            </a:r>
          </a:p>
        </p:txBody>
      </p:sp>
      <p:sp>
        <p:nvSpPr>
          <p:cNvPr id="63494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B1A0E25-A5F5-4C03-B761-60F811CBF247}" type="slidenum">
              <a:rPr lang="fr-FR" altLang="fr-FR" smtClean="0">
                <a:solidFill>
                  <a:srgbClr val="045C75"/>
                </a:solidFill>
              </a:rPr>
              <a:pPr/>
              <a:t>47</a:t>
            </a:fld>
            <a:endParaRPr lang="fr-FR" altLang="fr-FR" smtClean="0">
              <a:solidFill>
                <a:srgbClr val="045C75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728663" y="0"/>
            <a:ext cx="77724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Permissions NTFS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1916113"/>
            <a:ext cx="8701088" cy="36496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altLang="fr-FR" sz="2800" smtClean="0"/>
              <a:t>Principe général</a:t>
            </a:r>
          </a:p>
          <a:p>
            <a:pPr eaLnBrk="1" hangingPunct="1">
              <a:lnSpc>
                <a:spcPct val="80000"/>
              </a:lnSpc>
            </a:pPr>
            <a:endParaRPr lang="fr-FR" altLang="fr-FR" sz="2800" smtClean="0"/>
          </a:p>
          <a:p>
            <a:pPr lvl="1" eaLnBrk="1" hangingPunct="1">
              <a:lnSpc>
                <a:spcPct val="80000"/>
              </a:lnSpc>
            </a:pPr>
            <a:r>
              <a:rPr lang="fr-FR" altLang="fr-FR" sz="2400" smtClean="0"/>
              <a:t>Pour chaque ressource (chaque dossier ou document)</a:t>
            </a:r>
          </a:p>
          <a:p>
            <a:pPr lvl="1" eaLnBrk="1" hangingPunct="1">
              <a:lnSpc>
                <a:spcPct val="80000"/>
              </a:lnSpc>
            </a:pPr>
            <a:endParaRPr lang="fr-FR" altLang="fr-FR" sz="2400" smtClean="0"/>
          </a:p>
          <a:p>
            <a:pPr lvl="1" eaLnBrk="1" hangingPunct="1">
              <a:lnSpc>
                <a:spcPct val="80000"/>
              </a:lnSpc>
            </a:pPr>
            <a:r>
              <a:rPr lang="fr-FR" altLang="fr-FR" sz="2400" smtClean="0"/>
              <a:t>Pour un ou plusieurs utilisateurs (utilisateur, groupe)</a:t>
            </a:r>
          </a:p>
          <a:p>
            <a:pPr lvl="1" eaLnBrk="1" hangingPunct="1">
              <a:lnSpc>
                <a:spcPct val="80000"/>
              </a:lnSpc>
            </a:pPr>
            <a:endParaRPr lang="fr-FR" altLang="fr-FR" sz="2400" smtClean="0"/>
          </a:p>
          <a:p>
            <a:pPr lvl="1" eaLnBrk="1" hangingPunct="1">
              <a:lnSpc>
                <a:spcPct val="80000"/>
              </a:lnSpc>
            </a:pPr>
            <a:r>
              <a:rPr lang="fr-FR" altLang="fr-FR" sz="2400" smtClean="0"/>
              <a:t>On affecte un ou plusieurs droits</a:t>
            </a:r>
          </a:p>
          <a:p>
            <a:pPr lvl="1" eaLnBrk="1" hangingPunct="1">
              <a:lnSpc>
                <a:spcPct val="80000"/>
              </a:lnSpc>
            </a:pPr>
            <a:endParaRPr lang="fr-FR" altLang="fr-FR" sz="2400" smtClean="0"/>
          </a:p>
          <a:p>
            <a:pPr lvl="1" eaLnBrk="1" hangingPunct="1">
              <a:lnSpc>
                <a:spcPct val="80000"/>
              </a:lnSpc>
            </a:pPr>
            <a:r>
              <a:rPr lang="fr-FR" altLang="fr-FR" sz="2400" smtClean="0"/>
              <a:t>On peut configurer l’héritage de droits pour les sous dossiers ou pour les documents existants ou à venir</a:t>
            </a:r>
          </a:p>
          <a:p>
            <a:pPr lvl="1" eaLnBrk="1" hangingPunct="1">
              <a:lnSpc>
                <a:spcPct val="80000"/>
              </a:lnSpc>
            </a:pPr>
            <a:endParaRPr lang="fr-FR" altLang="fr-FR" sz="2400" smtClean="0"/>
          </a:p>
        </p:txBody>
      </p:sp>
      <p:sp>
        <p:nvSpPr>
          <p:cNvPr id="64516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mtClean="0">
                <a:solidFill>
                  <a:srgbClr val="FFFFFF"/>
                </a:solidFill>
              </a:rPr>
              <a:t>Administration Windows</a:t>
            </a:r>
          </a:p>
        </p:txBody>
      </p:sp>
      <p:sp>
        <p:nvSpPr>
          <p:cNvPr id="64517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39A3E23-761B-45A4-B02B-A144DF71C0EE}" type="slidenum">
              <a:rPr lang="fr-FR" altLang="fr-FR" smtClean="0">
                <a:solidFill>
                  <a:srgbClr val="045C75"/>
                </a:solidFill>
              </a:rPr>
              <a:pPr/>
              <a:t>48</a:t>
            </a:fld>
            <a:endParaRPr lang="fr-FR" altLang="fr-FR" smtClean="0">
              <a:solidFill>
                <a:srgbClr val="045C75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>
          <a:xfrm>
            <a:off x="728663" y="0"/>
            <a:ext cx="77724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Permissions NTFS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925" y="1266825"/>
            <a:ext cx="9109075" cy="44656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fr-FR" altLang="fr-FR" sz="2400" smtClean="0"/>
          </a:p>
          <a:p>
            <a:pPr eaLnBrk="1" hangingPunct="1">
              <a:lnSpc>
                <a:spcPct val="80000"/>
              </a:lnSpc>
            </a:pPr>
            <a:r>
              <a:rPr lang="fr-FR" altLang="fr-FR" sz="2800" smtClean="0"/>
              <a:t>Paramètres avancés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sz="2400" smtClean="0"/>
              <a:t>Autorisations</a:t>
            </a:r>
          </a:p>
          <a:p>
            <a:pPr lvl="2" eaLnBrk="1" hangingPunct="1">
              <a:lnSpc>
                <a:spcPct val="80000"/>
              </a:lnSpc>
            </a:pPr>
            <a:r>
              <a:rPr lang="fr-FR" altLang="fr-FR" smtClean="0"/>
              <a:t>Héritage</a:t>
            </a:r>
          </a:p>
          <a:p>
            <a:pPr lvl="2" eaLnBrk="1" hangingPunct="1">
              <a:lnSpc>
                <a:spcPct val="80000"/>
              </a:lnSpc>
            </a:pPr>
            <a:r>
              <a:rPr lang="fr-FR" altLang="fr-FR" smtClean="0"/>
              <a:t>Propagation</a:t>
            </a:r>
          </a:p>
          <a:p>
            <a:pPr lvl="2" eaLnBrk="1" hangingPunct="1">
              <a:lnSpc>
                <a:spcPct val="80000"/>
              </a:lnSpc>
            </a:pPr>
            <a:endParaRPr lang="fr-FR" altLang="fr-FR" smtClean="0"/>
          </a:p>
          <a:p>
            <a:pPr lvl="1" eaLnBrk="1" hangingPunct="1">
              <a:lnSpc>
                <a:spcPct val="80000"/>
              </a:lnSpc>
            </a:pPr>
            <a:r>
              <a:rPr lang="fr-FR" altLang="fr-FR" sz="2400" smtClean="0"/>
              <a:t>Audit</a:t>
            </a:r>
          </a:p>
          <a:p>
            <a:pPr lvl="2" eaLnBrk="1" hangingPunct="1">
              <a:lnSpc>
                <a:spcPct val="80000"/>
              </a:lnSpc>
            </a:pPr>
            <a:r>
              <a:rPr lang="fr-FR" altLang="fr-FR" smtClean="0"/>
              <a:t>Héritage</a:t>
            </a:r>
          </a:p>
          <a:p>
            <a:pPr lvl="2" eaLnBrk="1" hangingPunct="1">
              <a:lnSpc>
                <a:spcPct val="80000"/>
              </a:lnSpc>
            </a:pPr>
            <a:r>
              <a:rPr lang="fr-FR" altLang="fr-FR" smtClean="0"/>
              <a:t>Propagation</a:t>
            </a:r>
          </a:p>
          <a:p>
            <a:pPr lvl="2" eaLnBrk="1" hangingPunct="1">
              <a:lnSpc>
                <a:spcPct val="80000"/>
              </a:lnSpc>
            </a:pPr>
            <a:endParaRPr lang="fr-FR" altLang="fr-FR" sz="1800" smtClean="0"/>
          </a:p>
          <a:p>
            <a:pPr lvl="1" eaLnBrk="1" hangingPunct="1">
              <a:lnSpc>
                <a:spcPct val="80000"/>
              </a:lnSpc>
            </a:pPr>
            <a:r>
              <a:rPr lang="fr-FR" altLang="fr-FR" sz="2400" smtClean="0"/>
              <a:t>Propriétaire</a:t>
            </a:r>
          </a:p>
          <a:p>
            <a:pPr lvl="2" eaLnBrk="1" hangingPunct="1">
              <a:lnSpc>
                <a:spcPct val="80000"/>
              </a:lnSpc>
            </a:pPr>
            <a:r>
              <a:rPr lang="fr-FR" altLang="fr-FR" smtClean="0"/>
              <a:t>Appropriation</a:t>
            </a:r>
            <a:br>
              <a:rPr lang="fr-FR" altLang="fr-FR" smtClean="0"/>
            </a:br>
            <a:r>
              <a:rPr lang="fr-FR" altLang="fr-FR" smtClean="0"/>
              <a:t>de l’objet</a:t>
            </a:r>
          </a:p>
          <a:p>
            <a:pPr lvl="2" eaLnBrk="1" hangingPunct="1">
              <a:lnSpc>
                <a:spcPct val="80000"/>
              </a:lnSpc>
            </a:pPr>
            <a:endParaRPr lang="fr-FR" altLang="fr-FR" smtClean="0"/>
          </a:p>
        </p:txBody>
      </p:sp>
      <p:pic>
        <p:nvPicPr>
          <p:cNvPr id="65540" name="Picture 6" descr="ntfs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7" t="6198" r="21184" b="6105"/>
          <a:stretch>
            <a:fillRect/>
          </a:stretch>
        </p:blipFill>
        <p:spPr>
          <a:xfrm>
            <a:off x="4360863" y="1666875"/>
            <a:ext cx="4140200" cy="3752850"/>
          </a:xfrm>
        </p:spPr>
      </p:pic>
      <p:sp>
        <p:nvSpPr>
          <p:cNvPr id="65541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mtClean="0">
                <a:solidFill>
                  <a:srgbClr val="FFFFFF"/>
                </a:solidFill>
              </a:rPr>
              <a:t>Administration Windows</a:t>
            </a:r>
          </a:p>
        </p:txBody>
      </p:sp>
      <p:sp>
        <p:nvSpPr>
          <p:cNvPr id="65542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90FDD9-63E2-46BF-AD8A-EC2A5DD971AB}" type="slidenum">
              <a:rPr lang="fr-FR" altLang="fr-FR" smtClean="0">
                <a:solidFill>
                  <a:srgbClr val="045C75"/>
                </a:solidFill>
              </a:rPr>
              <a:pPr/>
              <a:t>49</a:t>
            </a:fld>
            <a:endParaRPr lang="fr-FR" altLang="fr-FR" smtClean="0">
              <a:solidFill>
                <a:srgbClr val="045C75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34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34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34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34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34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34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Gestion des disques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9388" y="1527175"/>
            <a:ext cx="8964612" cy="48831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fr-FR" altLang="fr-FR" sz="3200" smtClean="0"/>
              <a:t>Modèles de disques : Les disques de base</a:t>
            </a: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endParaRPr lang="fr-FR" altLang="fr-FR" sz="2800" smtClean="0"/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fr-FR" altLang="fr-FR" sz="2400" smtClean="0"/>
              <a:t> </a:t>
            </a:r>
            <a:r>
              <a:rPr lang="fr-FR" altLang="fr-FR" smtClean="0"/>
              <a:t> </a:t>
            </a:r>
            <a:r>
              <a:rPr lang="fr-FR" altLang="fr-FR" sz="2800" smtClean="0"/>
              <a:t>4 partitions :</a:t>
            </a: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fr-FR" altLang="fr-FR" sz="2400" smtClean="0"/>
              <a:t>4 principales maximum</a:t>
            </a: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fr-FR" altLang="fr-FR" sz="2400" smtClean="0"/>
              <a:t>3 principales et une étendue </a:t>
            </a: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fr-FR" altLang="fr-FR" smtClean="0"/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fr-FR" altLang="fr-FR" smtClean="0"/>
              <a:t> </a:t>
            </a:r>
            <a:r>
              <a:rPr lang="fr-FR" altLang="fr-FR" sz="2800" smtClean="0"/>
              <a:t>Jusqu’à NT 4 les disques de base supportent </a:t>
            </a: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fr-FR" altLang="fr-FR" sz="2400" smtClean="0"/>
              <a:t>les agrégats de partitions</a:t>
            </a: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fr-FR" altLang="fr-FR" sz="2400" smtClean="0"/>
              <a:t> les agrégats par bande avec parité </a:t>
            </a: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fr-FR" altLang="fr-FR" sz="2400" smtClean="0"/>
              <a:t> les jeux de miroir</a:t>
            </a:r>
          </a:p>
        </p:txBody>
      </p:sp>
      <p:sp>
        <p:nvSpPr>
          <p:cNvPr id="20484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mtClean="0">
                <a:solidFill>
                  <a:srgbClr val="FFFFFF"/>
                </a:solidFill>
              </a:rPr>
              <a:t>Administration Windows</a:t>
            </a:r>
          </a:p>
        </p:txBody>
      </p:sp>
      <p:sp>
        <p:nvSpPr>
          <p:cNvPr id="20485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0D0FA0C-F1F3-454F-A273-B03591566232}" type="slidenum">
              <a:rPr lang="fr-FR" altLang="fr-FR" smtClean="0">
                <a:solidFill>
                  <a:srgbClr val="045C75"/>
                </a:solidFill>
              </a:rPr>
              <a:pPr/>
              <a:t>5</a:t>
            </a:fld>
            <a:endParaRPr lang="fr-FR" altLang="fr-FR" smtClean="0">
              <a:solidFill>
                <a:srgbClr val="045C75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728663" y="0"/>
            <a:ext cx="77724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Permissions NTFS</a:t>
            </a:r>
          </a:p>
        </p:txBody>
      </p:sp>
      <p:pic>
        <p:nvPicPr>
          <p:cNvPr id="62467" name="Picture 4" descr="ntfs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2" r="29852" b="17746"/>
          <a:stretch>
            <a:fillRect/>
          </a:stretch>
        </p:blipFill>
        <p:spPr>
          <a:xfrm>
            <a:off x="1025525" y="1131888"/>
            <a:ext cx="7048500" cy="5726112"/>
          </a:xfrm>
        </p:spPr>
      </p:pic>
      <p:sp>
        <p:nvSpPr>
          <p:cNvPr id="66564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mtClean="0">
                <a:solidFill>
                  <a:srgbClr val="FFFFFF"/>
                </a:solidFill>
              </a:rPr>
              <a:t>Administration Windows</a:t>
            </a:r>
          </a:p>
        </p:txBody>
      </p:sp>
      <p:sp>
        <p:nvSpPr>
          <p:cNvPr id="66565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0EE2812-E62E-45C3-A84B-97D6EA4A97F5}" type="slidenum">
              <a:rPr lang="fr-FR" altLang="fr-FR" smtClean="0">
                <a:solidFill>
                  <a:srgbClr val="045C75"/>
                </a:solidFill>
              </a:rPr>
              <a:pPr/>
              <a:t>50</a:t>
            </a:fld>
            <a:endParaRPr lang="fr-FR" altLang="fr-FR" smtClean="0">
              <a:solidFill>
                <a:srgbClr val="045C75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5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85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</a:rPr>
              <a:t>Les partages sous Windows</a:t>
            </a:r>
          </a:p>
        </p:txBody>
      </p:sp>
      <p:sp>
        <p:nvSpPr>
          <p:cNvPr id="64515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685800" y="1295400"/>
            <a:ext cx="7772400" cy="5114925"/>
          </a:xfrm>
        </p:spPr>
        <p:txBody>
          <a:bodyPr/>
          <a:lstStyle/>
          <a:p>
            <a:pPr eaLnBrk="1" hangingPunct="1"/>
            <a:endParaRPr lang="fr-FR" altLang="fr-FR" smtClean="0"/>
          </a:p>
          <a:p>
            <a:pPr eaLnBrk="1" hangingPunct="1"/>
            <a:r>
              <a:rPr lang="fr-FR" altLang="fr-FR" sz="3200" smtClean="0"/>
              <a:t>Partages de répertoires</a:t>
            </a:r>
          </a:p>
          <a:p>
            <a:pPr eaLnBrk="1" hangingPunct="1"/>
            <a:endParaRPr lang="fr-FR" altLang="fr-FR" sz="1000" smtClean="0"/>
          </a:p>
          <a:p>
            <a:pPr lvl="1" eaLnBrk="1" hangingPunct="1"/>
            <a:r>
              <a:rPr lang="fr-FR" altLang="fr-FR" sz="2800" smtClean="0"/>
              <a:t>Droits associés au partage</a:t>
            </a:r>
          </a:p>
          <a:p>
            <a:pPr lvl="2" eaLnBrk="1" hangingPunct="1"/>
            <a:r>
              <a:rPr lang="fr-FR" altLang="fr-FR" sz="2400" smtClean="0"/>
              <a:t>Modifiables seulement par les administrateurs</a:t>
            </a:r>
          </a:p>
          <a:p>
            <a:pPr lvl="2" eaLnBrk="1" hangingPunct="1"/>
            <a:r>
              <a:rPr lang="fr-FR" altLang="fr-FR" sz="2400" smtClean="0"/>
              <a:t>Permet un cloisonnement étanche entre groupes d’utilisateurs</a:t>
            </a:r>
          </a:p>
          <a:p>
            <a:pPr lvl="2" eaLnBrk="1" hangingPunct="1"/>
            <a:endParaRPr lang="fr-FR" altLang="fr-FR" sz="1000" smtClean="0"/>
          </a:p>
          <a:p>
            <a:pPr lvl="1" eaLnBrk="1" hangingPunct="1"/>
            <a:r>
              <a:rPr lang="fr-FR" altLang="fr-FR" sz="2800" smtClean="0"/>
              <a:t>Droits associés au répertoire/fichier</a:t>
            </a:r>
          </a:p>
          <a:p>
            <a:pPr lvl="2" eaLnBrk="1" hangingPunct="1"/>
            <a:r>
              <a:rPr lang="fr-FR" altLang="fr-FR" sz="2400" smtClean="0"/>
              <a:t>Modifiables par les utilisateurs</a:t>
            </a:r>
          </a:p>
          <a:p>
            <a:pPr lvl="2" eaLnBrk="1" hangingPunct="1"/>
            <a:r>
              <a:rPr lang="fr-FR" altLang="fr-FR" sz="2400" smtClean="0"/>
              <a:t>Permet une gestion fine des droits à l’intérieur des groupes</a:t>
            </a:r>
          </a:p>
        </p:txBody>
      </p:sp>
      <p:sp>
        <p:nvSpPr>
          <p:cNvPr id="67588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mtClean="0">
                <a:solidFill>
                  <a:srgbClr val="FFFFFF"/>
                </a:solidFill>
              </a:rPr>
              <a:t>Administration Windows</a:t>
            </a:r>
          </a:p>
        </p:txBody>
      </p:sp>
      <p:sp>
        <p:nvSpPr>
          <p:cNvPr id="67589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1D36DAA-51E4-41AC-80B4-94A1125E6793}" type="slidenum">
              <a:rPr lang="fr-FR" altLang="fr-FR" smtClean="0">
                <a:solidFill>
                  <a:srgbClr val="045C75"/>
                </a:solidFill>
              </a:rPr>
              <a:pPr/>
              <a:t>51</a:t>
            </a:fld>
            <a:endParaRPr lang="fr-FR" altLang="fr-FR" smtClean="0">
              <a:solidFill>
                <a:srgbClr val="045C75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1600200" y="3810000"/>
            <a:ext cx="1905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66563" name="AutoShape 3"/>
          <p:cNvSpPr>
            <a:spLocks noChangeArrowheads="1"/>
          </p:cNvSpPr>
          <p:nvPr/>
        </p:nvSpPr>
        <p:spPr bwMode="auto">
          <a:xfrm>
            <a:off x="1447800" y="1524000"/>
            <a:ext cx="3581400" cy="4724400"/>
          </a:xfrm>
          <a:prstGeom prst="cube">
            <a:avLst>
              <a:gd name="adj" fmla="val 86301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90821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85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Permissions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NTFS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9637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685800" y="762000"/>
            <a:ext cx="7772400" cy="4114800"/>
          </a:xfrm>
        </p:spPr>
        <p:txBody>
          <a:bodyPr/>
          <a:lstStyle/>
          <a:p>
            <a:pPr eaLnBrk="1" hangingPunct="1"/>
            <a:r>
              <a:rPr lang="fr-FR" altLang="fr-FR" smtClean="0"/>
              <a:t>Dans le cas de partages de répertoires</a:t>
            </a:r>
          </a:p>
        </p:txBody>
      </p:sp>
      <p:sp>
        <p:nvSpPr>
          <p:cNvPr id="69638" name="Espace réservé du pied de page 1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mtClean="0">
                <a:solidFill>
                  <a:srgbClr val="FFFFFF"/>
                </a:solidFill>
              </a:rPr>
              <a:t>Administration Windows</a:t>
            </a:r>
          </a:p>
        </p:txBody>
      </p:sp>
      <p:sp>
        <p:nvSpPr>
          <p:cNvPr id="69639" name="Espace réservé du numéro de diapositive 1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445EE34-0D9A-402B-A66F-E288170A2324}" type="slidenum">
              <a:rPr lang="fr-FR" altLang="fr-FR" smtClean="0">
                <a:solidFill>
                  <a:srgbClr val="045C75"/>
                </a:solidFill>
              </a:rPr>
              <a:pPr/>
              <a:t>52</a:t>
            </a:fld>
            <a:endParaRPr lang="fr-FR" altLang="fr-FR" smtClean="0">
              <a:solidFill>
                <a:srgbClr val="045C75"/>
              </a:solidFill>
            </a:endParaRPr>
          </a:p>
        </p:txBody>
      </p:sp>
      <p:sp>
        <p:nvSpPr>
          <p:cNvPr id="66568" name="Rectangle 6"/>
          <p:cNvSpPr>
            <a:spLocks noChangeArrowheads="1"/>
          </p:cNvSpPr>
          <p:nvPr/>
        </p:nvSpPr>
        <p:spPr bwMode="auto">
          <a:xfrm>
            <a:off x="3505200" y="3810000"/>
            <a:ext cx="25908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66569" name="AutoShape 7"/>
          <p:cNvSpPr>
            <a:spLocks noChangeArrowheads="1"/>
          </p:cNvSpPr>
          <p:nvPr/>
        </p:nvSpPr>
        <p:spPr bwMode="auto">
          <a:xfrm>
            <a:off x="4343400" y="1524000"/>
            <a:ext cx="3581400" cy="4724400"/>
          </a:xfrm>
          <a:prstGeom prst="cube">
            <a:avLst>
              <a:gd name="adj" fmla="val 86301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69642" name="Text Box 8"/>
          <p:cNvSpPr txBox="1">
            <a:spLocks noChangeArrowheads="1"/>
          </p:cNvSpPr>
          <p:nvPr/>
        </p:nvSpPr>
        <p:spPr bwMode="auto">
          <a:xfrm rot="-2634966">
            <a:off x="1263650" y="2755900"/>
            <a:ext cx="411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/>
              <a:t>Droits associés au partage</a:t>
            </a:r>
          </a:p>
        </p:txBody>
      </p:sp>
      <p:sp>
        <p:nvSpPr>
          <p:cNvPr id="66571" name="Text Box 9"/>
          <p:cNvSpPr txBox="1">
            <a:spLocks noChangeArrowheads="1"/>
          </p:cNvSpPr>
          <p:nvPr/>
        </p:nvSpPr>
        <p:spPr bwMode="auto">
          <a:xfrm rot="-2634966">
            <a:off x="3854450" y="2679700"/>
            <a:ext cx="4959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/>
              <a:t>Droits sur le répertoire/fichier</a:t>
            </a:r>
          </a:p>
        </p:txBody>
      </p:sp>
      <p:sp>
        <p:nvSpPr>
          <p:cNvPr id="66572" name="Oval 10"/>
          <p:cNvSpPr>
            <a:spLocks noChangeArrowheads="1"/>
          </p:cNvSpPr>
          <p:nvPr/>
        </p:nvSpPr>
        <p:spPr bwMode="auto">
          <a:xfrm>
            <a:off x="304800" y="3429000"/>
            <a:ext cx="1371600" cy="10668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/>
              <a:t>Utilisateur</a:t>
            </a:r>
          </a:p>
        </p:txBody>
      </p:sp>
      <p:sp>
        <p:nvSpPr>
          <p:cNvPr id="66573" name="Oval 11"/>
          <p:cNvSpPr>
            <a:spLocks noChangeArrowheads="1"/>
          </p:cNvSpPr>
          <p:nvPr/>
        </p:nvSpPr>
        <p:spPr bwMode="auto">
          <a:xfrm>
            <a:off x="7620000" y="3429000"/>
            <a:ext cx="1371600" cy="10668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/>
              <a:t>Objet</a:t>
            </a:r>
          </a:p>
        </p:txBody>
      </p:sp>
      <p:sp>
        <p:nvSpPr>
          <p:cNvPr id="66574" name="AutoShape 12"/>
          <p:cNvSpPr>
            <a:spLocks noChangeArrowheads="1"/>
          </p:cNvSpPr>
          <p:nvPr/>
        </p:nvSpPr>
        <p:spPr bwMode="auto">
          <a:xfrm>
            <a:off x="6073775" y="3609975"/>
            <a:ext cx="1698625" cy="777875"/>
          </a:xfrm>
          <a:prstGeom prst="rightArrow">
            <a:avLst>
              <a:gd name="adj1" fmla="val 50000"/>
              <a:gd name="adj2" fmla="val 5459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65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65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65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65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animBg="1"/>
      <p:bldP spid="66568" grpId="0" animBg="1"/>
      <p:bldP spid="66569" grpId="0" animBg="1"/>
      <p:bldP spid="66571" grpId="0"/>
      <p:bldP spid="66572" grpId="0" animBg="1"/>
      <p:bldP spid="66573" grpId="0" animBg="1"/>
      <p:bldP spid="6657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85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</a:rPr>
              <a:t>Les partages sous Windows</a:t>
            </a:r>
          </a:p>
        </p:txBody>
      </p:sp>
      <p:sp>
        <p:nvSpPr>
          <p:cNvPr id="68611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85800" y="1524000"/>
            <a:ext cx="8001000" cy="4886325"/>
          </a:xfrm>
        </p:spPr>
        <p:txBody>
          <a:bodyPr/>
          <a:lstStyle/>
          <a:p>
            <a:pPr eaLnBrk="1" hangingPunct="1"/>
            <a:endParaRPr lang="fr-FR" altLang="fr-FR" sz="2800" smtClean="0"/>
          </a:p>
          <a:p>
            <a:pPr eaLnBrk="1" hangingPunct="1"/>
            <a:r>
              <a:rPr lang="fr-FR" altLang="fr-FR" sz="2800" smtClean="0"/>
              <a:t>Partages de répertoires  - Ligne de commande</a:t>
            </a:r>
          </a:p>
          <a:p>
            <a:pPr lvl="1" eaLnBrk="1" hangingPunct="1"/>
            <a:endParaRPr lang="fr-FR" altLang="fr-FR" smtClean="0"/>
          </a:p>
          <a:p>
            <a:pPr lvl="1" eaLnBrk="1" hangingPunct="1"/>
            <a:r>
              <a:rPr lang="fr-FR" altLang="fr-FR" smtClean="0"/>
              <a:t>NET SHARE</a:t>
            </a:r>
          </a:p>
          <a:p>
            <a:pPr lvl="2" eaLnBrk="1" hangingPunct="1"/>
            <a:r>
              <a:rPr lang="fr-FR" altLang="fr-FR" smtClean="0"/>
              <a:t>Visualiser tous les partages</a:t>
            </a:r>
          </a:p>
          <a:p>
            <a:pPr lvl="2" eaLnBrk="1" hangingPunct="1"/>
            <a:r>
              <a:rPr lang="fr-FR" altLang="fr-FR" smtClean="0"/>
              <a:t>Partager un répertoire</a:t>
            </a:r>
          </a:p>
          <a:p>
            <a:pPr lvl="2" eaLnBrk="1" hangingPunct="1"/>
            <a:endParaRPr lang="fr-FR" altLang="fr-FR" smtClean="0"/>
          </a:p>
          <a:p>
            <a:pPr lvl="1" eaLnBrk="1" hangingPunct="1"/>
            <a:r>
              <a:rPr lang="fr-FR" altLang="fr-FR" smtClean="0"/>
              <a:t>NET USE</a:t>
            </a:r>
          </a:p>
          <a:p>
            <a:pPr lvl="2" eaLnBrk="1" hangingPunct="1"/>
            <a:r>
              <a:rPr lang="fr-FR" altLang="fr-FR" smtClean="0"/>
              <a:t>Visualiser les volumes réseau</a:t>
            </a:r>
          </a:p>
          <a:p>
            <a:pPr lvl="2" eaLnBrk="1" hangingPunct="1"/>
            <a:r>
              <a:rPr lang="fr-FR" altLang="fr-FR" smtClean="0"/>
              <a:t>Connecter un lecteur réseau (utilisé dans les fichiers de commande)</a:t>
            </a:r>
          </a:p>
          <a:p>
            <a:pPr lvl="2" eaLnBrk="1" hangingPunct="1"/>
            <a:r>
              <a:rPr lang="fr-FR" altLang="fr-FR" smtClean="0"/>
              <a:t>Identifier d’éventuelles causes de ralentissement</a:t>
            </a:r>
          </a:p>
        </p:txBody>
      </p:sp>
      <p:sp>
        <p:nvSpPr>
          <p:cNvPr id="71684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mtClean="0">
                <a:solidFill>
                  <a:srgbClr val="FFFFFF"/>
                </a:solidFill>
              </a:rPr>
              <a:t>Administration Windows</a:t>
            </a:r>
          </a:p>
        </p:txBody>
      </p:sp>
      <p:sp>
        <p:nvSpPr>
          <p:cNvPr id="71685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1065063-6647-4F01-9CBD-254CFEC4C1BD}" type="slidenum">
              <a:rPr lang="fr-FR" altLang="fr-FR" smtClean="0">
                <a:solidFill>
                  <a:srgbClr val="045C75"/>
                </a:solidFill>
              </a:rPr>
              <a:pPr/>
              <a:t>53</a:t>
            </a:fld>
            <a:endParaRPr lang="fr-FR" altLang="fr-FR" smtClean="0">
              <a:solidFill>
                <a:srgbClr val="045C75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8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8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8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8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8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8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86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86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86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85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</a:rPr>
              <a:t>Les partages sous Windows</a:t>
            </a:r>
          </a:p>
        </p:txBody>
      </p:sp>
      <p:sp>
        <p:nvSpPr>
          <p:cNvPr id="57346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85800" y="1524000"/>
            <a:ext cx="8001000" cy="4114800"/>
          </a:xfrm>
        </p:spPr>
        <p:txBody>
          <a:bodyPr rtlCol="0">
            <a:normAutofit fontScale="92500" lnSpcReduction="20000"/>
          </a:bodyPr>
          <a:lstStyle/>
          <a:p>
            <a:pPr marL="91440" indent="-9144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Partages de répertoires  - Ligne de commande</a:t>
            </a:r>
          </a:p>
          <a:p>
            <a:pPr marL="91440" indent="-9144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84048" lvl="1" indent="-18288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</a:rPr>
              <a:t>net use s: \\station1\asauver</a:t>
            </a:r>
          </a:p>
          <a:p>
            <a:pPr marL="384048" lvl="1" indent="-18288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fr-F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</a:rPr>
              <a:t>xcopy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</a:rPr>
              <a:t> s:\*.* d:\sauvegardes\station1 /s /e</a:t>
            </a:r>
          </a:p>
          <a:p>
            <a:pPr marL="384048" lvl="1" indent="-18288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</a:rPr>
              <a:t>net use s: /</a:t>
            </a:r>
            <a:r>
              <a:rPr lang="fr-F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</a:rPr>
              <a:t>delete</a:t>
            </a:r>
            <a:endParaRPr lang="fr-FR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ourier New" panose="02070309020205020404" pitchFamily="49" charset="0"/>
            </a:endParaRPr>
          </a:p>
          <a:p>
            <a:pPr marL="384048" lvl="1" indent="-18288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</a:rPr>
              <a:t>net use s: \\station2\asauver</a:t>
            </a:r>
          </a:p>
          <a:p>
            <a:pPr marL="384048" lvl="1" indent="-18288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fr-F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</a:rPr>
              <a:t>xcopy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</a:rPr>
              <a:t> s:\*.* d:\sauvegardes\station2 /s /e</a:t>
            </a:r>
          </a:p>
          <a:p>
            <a:pPr marL="384048" lvl="1" indent="-18288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</a:rPr>
              <a:t>net use s: /</a:t>
            </a:r>
            <a:r>
              <a:rPr lang="fr-F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</a:rPr>
              <a:t>delete</a:t>
            </a:r>
            <a:endParaRPr lang="fr-FR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ourier New" panose="02070309020205020404" pitchFamily="49" charset="0"/>
            </a:endParaRPr>
          </a:p>
          <a:p>
            <a:pPr marL="384048" lvl="1" indent="-18288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</a:rPr>
              <a:t>net use s: \\station3\asauver</a:t>
            </a:r>
          </a:p>
          <a:p>
            <a:pPr marL="384048" lvl="1" indent="-18288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fr-F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</a:rPr>
              <a:t>xcopy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</a:rPr>
              <a:t> s:\*.* d:\sauvegardes\station3 /s /e</a:t>
            </a:r>
          </a:p>
          <a:p>
            <a:pPr marL="384048" lvl="1" indent="-18288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</a:rPr>
              <a:t>net use s: /</a:t>
            </a:r>
            <a:r>
              <a:rPr lang="fr-F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</a:rPr>
              <a:t>delete</a:t>
            </a:r>
            <a:endParaRPr lang="fr-FR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ourier New" panose="02070309020205020404" pitchFamily="49" charset="0"/>
            </a:endParaRPr>
          </a:p>
          <a:p>
            <a:pPr marL="384048" lvl="1" indent="-182880" eaLnBrk="1" fontAlgn="auto" hangingPunct="1">
              <a:spcAft>
                <a:spcPts val="0"/>
              </a:spcAft>
              <a:buFontTx/>
              <a:buNone/>
              <a:defRPr/>
            </a:pPr>
            <a:endParaRPr lang="fr-FR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ourier New" panose="02070309020205020404" pitchFamily="49" charset="0"/>
            </a:endParaRPr>
          </a:p>
        </p:txBody>
      </p:sp>
      <p:sp>
        <p:nvSpPr>
          <p:cNvPr id="73732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mtClean="0">
                <a:solidFill>
                  <a:srgbClr val="FFFFFF"/>
                </a:solidFill>
              </a:rPr>
              <a:t>Administration Windows</a:t>
            </a:r>
          </a:p>
        </p:txBody>
      </p:sp>
      <p:sp>
        <p:nvSpPr>
          <p:cNvPr id="73733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BE699A2-F266-4C5B-82C3-82A09602BF3F}" type="slidenum">
              <a:rPr lang="fr-FR" altLang="fr-FR" smtClean="0">
                <a:solidFill>
                  <a:srgbClr val="045C75"/>
                </a:solidFill>
              </a:rPr>
              <a:pPr/>
              <a:t>54</a:t>
            </a:fld>
            <a:endParaRPr lang="fr-FR" altLang="fr-FR" smtClean="0">
              <a:solidFill>
                <a:srgbClr val="045C75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7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7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7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7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7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7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7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73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73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73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73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73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73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73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73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73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73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73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73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73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73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73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73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73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73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85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Quotas disque</a:t>
            </a:r>
          </a:p>
        </p:txBody>
      </p:sp>
      <p:sp>
        <p:nvSpPr>
          <p:cNvPr id="57346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107950" y="1524000"/>
            <a:ext cx="8712200" cy="5253038"/>
          </a:xfrm>
        </p:spPr>
        <p:txBody>
          <a:bodyPr rtlCol="0">
            <a:normAutofit fontScale="85000" lnSpcReduction="20000"/>
          </a:bodyPr>
          <a:lstStyle/>
          <a:p>
            <a:pPr marL="91440" indent="-9144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r>
              <a:rPr lang="fr-FR" altLang="fr-FR" sz="4000" dirty="0" smtClean="0"/>
              <a:t>Les quotas de disque effectuent le suivi :</a:t>
            </a:r>
          </a:p>
          <a:p>
            <a:pPr lvl="1" eaLnBrk="1" hangingPunct="1">
              <a:defRPr/>
            </a:pPr>
            <a:endParaRPr lang="fr-FR" altLang="fr-FR" dirty="0" smtClean="0"/>
          </a:p>
          <a:p>
            <a:pPr lvl="1" eaLnBrk="1" hangingPunct="1">
              <a:defRPr/>
            </a:pPr>
            <a:r>
              <a:rPr lang="fr-FR" altLang="fr-FR" sz="3300" dirty="0" smtClean="0"/>
              <a:t>contrôlent </a:t>
            </a:r>
            <a:r>
              <a:rPr lang="fr-FR" altLang="fr-FR" sz="3300" dirty="0"/>
              <a:t>la quantité d'espace disque allouée aux utilisateurs qui partagent des ressources sur un serveur de fichiers</a:t>
            </a:r>
          </a:p>
          <a:p>
            <a:pPr eaLnBrk="1" hangingPunct="1">
              <a:defRPr/>
            </a:pPr>
            <a:endParaRPr lang="fr-FR" altLang="fr-FR" dirty="0" smtClean="0">
              <a:solidFill>
                <a:srgbClr val="000000"/>
              </a:solidFill>
            </a:endParaRPr>
          </a:p>
          <a:p>
            <a:pPr lvl="1" eaLnBrk="1" hangingPunct="1">
              <a:defRPr/>
            </a:pPr>
            <a:r>
              <a:rPr lang="fr-FR" altLang="fr-FR" sz="3300" dirty="0"/>
              <a:t>d</a:t>
            </a:r>
            <a:r>
              <a:rPr lang="fr-FR" altLang="fr-FR" sz="3300" dirty="0" smtClean="0"/>
              <a:t>ans </a:t>
            </a:r>
            <a:r>
              <a:rPr lang="fr-FR" altLang="fr-FR" sz="3300" dirty="0"/>
              <a:t>certains cas, l'administrateur peut également souhaiter refuser d'accorder de l'espace disque supplémentaire aux utilisateurs qui dépassent ces </a:t>
            </a:r>
            <a:r>
              <a:rPr lang="fr-FR" altLang="fr-FR" sz="3300" dirty="0" smtClean="0"/>
              <a:t>limites</a:t>
            </a:r>
          </a:p>
          <a:p>
            <a:pPr lvl="1" eaLnBrk="1" hangingPunct="1">
              <a:defRPr/>
            </a:pPr>
            <a:endParaRPr lang="fr-FR" altLang="fr-FR" sz="3100" dirty="0" smtClean="0"/>
          </a:p>
          <a:p>
            <a:pPr lvl="1" eaLnBrk="1" hangingPunct="1">
              <a:defRPr/>
            </a:pPr>
            <a:r>
              <a:rPr lang="fr-FR" altLang="fr-FR" dirty="0"/>
              <a:t/>
            </a:r>
            <a:br>
              <a:rPr lang="fr-FR" altLang="fr-FR" dirty="0"/>
            </a:br>
            <a:endParaRPr lang="fr-FR" altLang="fr-FR" dirty="0"/>
          </a:p>
          <a:p>
            <a:pPr marL="91440" indent="-9144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fr-FR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84048" lvl="1" indent="-182880" eaLnBrk="1" fontAlgn="auto" hangingPunct="1">
              <a:spcAft>
                <a:spcPts val="0"/>
              </a:spcAft>
              <a:buFontTx/>
              <a:buNone/>
              <a:defRPr/>
            </a:pPr>
            <a:endParaRPr lang="fr-FR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ourier New" panose="02070309020205020404" pitchFamily="49" charset="0"/>
            </a:endParaRPr>
          </a:p>
        </p:txBody>
      </p:sp>
      <p:sp>
        <p:nvSpPr>
          <p:cNvPr id="75780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mtClean="0">
                <a:solidFill>
                  <a:srgbClr val="FFFFFF"/>
                </a:solidFill>
              </a:rPr>
              <a:t>Administration Windows</a:t>
            </a:r>
          </a:p>
        </p:txBody>
      </p:sp>
      <p:sp>
        <p:nvSpPr>
          <p:cNvPr id="75781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94E234-C3AD-4720-B61A-9CA48271AE5B}" type="slidenum">
              <a:rPr lang="fr-FR" altLang="fr-FR" smtClean="0">
                <a:solidFill>
                  <a:srgbClr val="045C75"/>
                </a:solidFill>
              </a:rPr>
              <a:pPr/>
              <a:t>55</a:t>
            </a:fld>
            <a:endParaRPr lang="fr-FR" altLang="fr-FR" smtClean="0">
              <a:solidFill>
                <a:srgbClr val="045C75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7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7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7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85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Quotas disque</a:t>
            </a:r>
          </a:p>
        </p:txBody>
      </p:sp>
      <p:sp>
        <p:nvSpPr>
          <p:cNvPr id="57346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107950" y="1524000"/>
            <a:ext cx="8712200" cy="5253038"/>
          </a:xfrm>
        </p:spPr>
        <p:txBody>
          <a:bodyPr rtlCol="0">
            <a:normAutofit/>
          </a:bodyPr>
          <a:lstStyle/>
          <a:p>
            <a:pPr marL="91440" indent="-9144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eaLnBrk="1" hangingPunct="1">
              <a:defRPr/>
            </a:pPr>
            <a:r>
              <a:rPr lang="fr-FR" altLang="fr-FR" sz="2800" dirty="0" smtClean="0"/>
              <a:t>Avant </a:t>
            </a:r>
            <a:r>
              <a:rPr lang="fr-FR" altLang="fr-FR" sz="2800" dirty="0"/>
              <a:t>de pouvoir appliquer des quotas de disque à un serveur de fichiers, </a:t>
            </a:r>
            <a:r>
              <a:rPr lang="fr-FR" altLang="fr-FR" sz="2800" b="1" dirty="0"/>
              <a:t>il faut activer sur le volume de </a:t>
            </a:r>
            <a:r>
              <a:rPr lang="fr-FR" altLang="fr-FR" sz="2800" b="1" dirty="0" smtClean="0"/>
              <a:t>disque</a:t>
            </a:r>
            <a:endParaRPr lang="fr-FR" altLang="fr-FR" sz="2800" dirty="0" smtClean="0"/>
          </a:p>
          <a:p>
            <a:pPr lvl="1" eaLnBrk="1" hangingPunct="1">
              <a:defRPr/>
            </a:pPr>
            <a:endParaRPr lang="fr-FR" altLang="fr-FR" sz="3100" dirty="0"/>
          </a:p>
          <a:p>
            <a:pPr lvl="1" eaLnBrk="1" hangingPunct="1">
              <a:defRPr/>
            </a:pPr>
            <a:r>
              <a:rPr lang="fr-FR" altLang="fr-FR" sz="3100" dirty="0" smtClean="0"/>
              <a:t>Pour </a:t>
            </a:r>
            <a:r>
              <a:rPr lang="fr-FR" altLang="fr-FR" sz="3100" dirty="0"/>
              <a:t>utiliser des quotas de disque, vous devez formater le volume au format </a:t>
            </a:r>
            <a:r>
              <a:rPr lang="fr-FR" altLang="fr-FR" sz="3100" dirty="0" smtClean="0"/>
              <a:t>NTFS </a:t>
            </a:r>
            <a:r>
              <a:rPr lang="fr-FR" altLang="fr-FR" sz="3100" dirty="0"/>
              <a:t/>
            </a:r>
            <a:br>
              <a:rPr lang="fr-FR" altLang="fr-FR" sz="3100" dirty="0"/>
            </a:br>
            <a:r>
              <a:rPr lang="fr-FR" altLang="fr-FR" dirty="0"/>
              <a:t/>
            </a:r>
            <a:br>
              <a:rPr lang="fr-FR" altLang="fr-FR" dirty="0"/>
            </a:br>
            <a:endParaRPr lang="fr-FR" altLang="fr-FR" dirty="0"/>
          </a:p>
          <a:p>
            <a:pPr marL="91440" indent="-9144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fr-FR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84048" lvl="1" indent="-182880" eaLnBrk="1" fontAlgn="auto" hangingPunct="1">
              <a:spcAft>
                <a:spcPts val="0"/>
              </a:spcAft>
              <a:buFontTx/>
              <a:buNone/>
              <a:defRPr/>
            </a:pPr>
            <a:endParaRPr lang="fr-FR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ourier New" panose="02070309020205020404" pitchFamily="49" charset="0"/>
            </a:endParaRPr>
          </a:p>
        </p:txBody>
      </p:sp>
      <p:sp>
        <p:nvSpPr>
          <p:cNvPr id="77828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mtClean="0">
                <a:solidFill>
                  <a:srgbClr val="FFFFFF"/>
                </a:solidFill>
              </a:rPr>
              <a:t>Administration Windows</a:t>
            </a:r>
          </a:p>
        </p:txBody>
      </p:sp>
      <p:sp>
        <p:nvSpPr>
          <p:cNvPr id="77829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ACB955-049C-42AF-A1C3-E848EA5048F0}" type="slidenum">
              <a:rPr lang="fr-FR" altLang="fr-FR" smtClean="0">
                <a:solidFill>
                  <a:srgbClr val="045C75"/>
                </a:solidFill>
              </a:rPr>
              <a:pPr/>
              <a:t>56</a:t>
            </a:fld>
            <a:endParaRPr lang="fr-FR" altLang="fr-FR" smtClean="0">
              <a:solidFill>
                <a:srgbClr val="045C75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7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85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Quotas disque</a:t>
            </a:r>
          </a:p>
        </p:txBody>
      </p:sp>
      <p:sp>
        <p:nvSpPr>
          <p:cNvPr id="57346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39750" y="1524000"/>
            <a:ext cx="8280400" cy="5000625"/>
          </a:xfrm>
        </p:spPr>
        <p:txBody>
          <a:bodyPr rtlCol="0">
            <a:normAutofit/>
          </a:bodyPr>
          <a:lstStyle/>
          <a:p>
            <a:pPr marL="91440" indent="-9144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fr-FR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Principe </a:t>
            </a:r>
            <a:r>
              <a:rPr lang="fr-FR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général</a:t>
            </a:r>
          </a:p>
          <a:p>
            <a:pPr marL="91440" indent="-9144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fr-FR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84048" lvl="1" indent="-1828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fr-FR" sz="2800" dirty="0"/>
              <a:t>Appliqués au niveau du disque</a:t>
            </a:r>
          </a:p>
          <a:p>
            <a:pPr marL="384048" lvl="1" indent="-1828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"/>
              <a:defRPr/>
            </a:pPr>
            <a:endParaRPr lang="fr-FR" sz="2800" dirty="0"/>
          </a:p>
          <a:p>
            <a:pPr marL="384048" lvl="1" indent="-1828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fr-FR" sz="2800" dirty="0"/>
              <a:t>Définis globalement ou/et par utilisateur</a:t>
            </a:r>
          </a:p>
          <a:p>
            <a:pPr marL="384048" lvl="1" indent="-1828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"/>
              <a:defRPr/>
            </a:pPr>
            <a:endParaRPr lang="fr-FR" sz="2800" dirty="0"/>
          </a:p>
          <a:p>
            <a:pPr marL="384048" lvl="1" indent="-1828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fr-FR" sz="2800" dirty="0"/>
              <a:t>Avertissement uniquement ou blocage de l’accès</a:t>
            </a:r>
          </a:p>
          <a:p>
            <a:pPr marL="274638" lvl="1" indent="0" eaLnBrk="1" hangingPunct="1">
              <a:buFont typeface="Wingdings" panose="05000000000000000000" pitchFamily="2" charset="2"/>
              <a:buNone/>
              <a:defRPr/>
            </a:pPr>
            <a:r>
              <a:rPr lang="fr-FR" altLang="fr-FR" sz="2000" dirty="0"/>
              <a:t/>
            </a:r>
            <a:br>
              <a:rPr lang="fr-FR" altLang="fr-FR" sz="2000" dirty="0"/>
            </a:br>
            <a:endParaRPr lang="fr-FR" altLang="fr-FR" sz="2000" dirty="0"/>
          </a:p>
          <a:p>
            <a:pPr marL="91440" indent="-9144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fr-FR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84048" lvl="1" indent="-182880" eaLnBrk="1" fontAlgn="auto" hangingPunct="1">
              <a:spcAft>
                <a:spcPts val="0"/>
              </a:spcAft>
              <a:buFontTx/>
              <a:buNone/>
              <a:defRPr/>
            </a:pPr>
            <a:endParaRPr lang="fr-FR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ourier New" panose="02070309020205020404" pitchFamily="49" charset="0"/>
            </a:endParaRPr>
          </a:p>
        </p:txBody>
      </p:sp>
      <p:sp>
        <p:nvSpPr>
          <p:cNvPr id="79876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mtClean="0">
                <a:solidFill>
                  <a:srgbClr val="FFFFFF"/>
                </a:solidFill>
              </a:rPr>
              <a:t>Administration Windows</a:t>
            </a:r>
          </a:p>
        </p:txBody>
      </p:sp>
      <p:sp>
        <p:nvSpPr>
          <p:cNvPr id="79877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FC01A44-63E7-4ABA-9AB2-D4D30DB7B26B}" type="slidenum">
              <a:rPr lang="fr-FR" altLang="fr-FR" smtClean="0">
                <a:solidFill>
                  <a:srgbClr val="045C75"/>
                </a:solidFill>
              </a:rPr>
              <a:pPr/>
              <a:t>57</a:t>
            </a:fld>
            <a:endParaRPr lang="fr-FR" altLang="fr-FR" smtClean="0">
              <a:solidFill>
                <a:srgbClr val="045C75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7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7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7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73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73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73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73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73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73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Quotas disque</a:t>
            </a:r>
          </a:p>
        </p:txBody>
      </p:sp>
      <p:pic>
        <p:nvPicPr>
          <p:cNvPr id="76803" name="Picture 5" descr="quotas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06538" y="1527175"/>
            <a:ext cx="6096000" cy="4572000"/>
          </a:xfrm>
        </p:spPr>
      </p:pic>
      <p:sp>
        <p:nvSpPr>
          <p:cNvPr id="81924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mtClean="0">
                <a:solidFill>
                  <a:srgbClr val="FFFFFF"/>
                </a:solidFill>
              </a:rPr>
              <a:t>Administration Windows</a:t>
            </a:r>
          </a:p>
        </p:txBody>
      </p:sp>
      <p:sp>
        <p:nvSpPr>
          <p:cNvPr id="81925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5BDA3E4-D429-4E43-B45B-519E440B0270}" type="slidenum">
              <a:rPr lang="fr-FR" altLang="fr-FR" smtClean="0">
                <a:solidFill>
                  <a:srgbClr val="045C75"/>
                </a:solidFill>
              </a:rPr>
              <a:pPr/>
              <a:t>58</a:t>
            </a:fld>
            <a:endParaRPr lang="fr-FR" altLang="fr-FR" smtClean="0">
              <a:solidFill>
                <a:srgbClr val="045C75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 gestion des disques</a:t>
            </a:r>
          </a:p>
        </p:txBody>
      </p:sp>
      <p:graphicFrame>
        <p:nvGraphicFramePr>
          <p:cNvPr id="77827" name="Object 2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2095500" y="2287588"/>
          <a:ext cx="6076950" cy="430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1" name="Image bitmap" r:id="rId3" imgW="0" imgH="0" progId="Paint.Picture">
                  <p:embed/>
                </p:oleObj>
              </mc:Choice>
              <mc:Fallback>
                <p:oleObj name="Image bitmap" r:id="rId3" imgW="0" imgH="0" progId="Paint.Picture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0" y="2287588"/>
                        <a:ext cx="6076950" cy="430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48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mtClean="0">
                <a:solidFill>
                  <a:srgbClr val="FFFFFF"/>
                </a:solidFill>
              </a:rPr>
              <a:t>Administration Windows</a:t>
            </a:r>
          </a:p>
        </p:txBody>
      </p:sp>
      <p:sp>
        <p:nvSpPr>
          <p:cNvPr id="82949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95BEC10-7B98-476B-80A4-507DF6C8FF71}" type="slidenum">
              <a:rPr lang="fr-FR" altLang="fr-FR" smtClean="0">
                <a:solidFill>
                  <a:srgbClr val="045C75"/>
                </a:solidFill>
              </a:rPr>
              <a:pPr/>
              <a:t>59</a:t>
            </a:fld>
            <a:endParaRPr lang="fr-FR" altLang="fr-FR" smtClean="0">
              <a:solidFill>
                <a:srgbClr val="045C75"/>
              </a:solidFill>
            </a:endParaRPr>
          </a:p>
        </p:txBody>
      </p:sp>
      <p:sp>
        <p:nvSpPr>
          <p:cNvPr id="7783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027113"/>
            <a:ext cx="8755063" cy="792162"/>
          </a:xfrm>
        </p:spPr>
        <p:txBody>
          <a:bodyPr/>
          <a:lstStyle/>
          <a:p>
            <a:pPr eaLnBrk="1" hangingPunct="1"/>
            <a:endParaRPr lang="fr-FR" altLang="fr-FR" sz="2400" smtClean="0"/>
          </a:p>
          <a:p>
            <a:pPr eaLnBrk="1" hangingPunct="1"/>
            <a:r>
              <a:rPr lang="fr-FR" altLang="fr-FR" sz="2400" smtClean="0"/>
              <a:t>La gestion des disques est intégrée dans l’outil de gestion de l’ordinateur (outils d’administration)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8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8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8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Gestion des disques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734425" cy="48831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r-FR" altLang="fr-FR" sz="3200" smtClean="0"/>
              <a:t>Modèles de disques : Les disques dynamiques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fr-FR" altLang="fr-FR" smtClean="0"/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fr-FR" altLang="fr-FR" sz="2400" smtClean="0"/>
              <a:t> </a:t>
            </a:r>
            <a:r>
              <a:rPr lang="fr-FR" altLang="fr-FR" sz="2800" smtClean="0"/>
              <a:t>Disponibles à partir de Windows 2000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fr-FR" altLang="fr-FR" sz="2800" smtClean="0"/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fr-FR" altLang="fr-FR" sz="2400" smtClean="0"/>
              <a:t> </a:t>
            </a:r>
            <a:r>
              <a:rPr lang="fr-FR" altLang="fr-FR" sz="2800" smtClean="0"/>
              <a:t>Incompatibles avec les autres systèmes d’exploitation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fr-FR" altLang="fr-FR" sz="2800" smtClean="0"/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fr-FR" altLang="fr-FR" sz="2400" smtClean="0"/>
              <a:t> </a:t>
            </a:r>
            <a:r>
              <a:rPr lang="fr-FR" altLang="fr-FR" sz="2800" smtClean="0"/>
              <a:t>Composés de volumes (au lieu de partitions)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fr-FR" altLang="fr-FR" sz="2400" smtClean="0"/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fr-FR" altLang="fr-FR" sz="2800" smtClean="0"/>
              <a:t>Jusqu’à 2000 volumes par disque dynamique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fr-FR" altLang="fr-FR" sz="2400" smtClean="0"/>
          </a:p>
        </p:txBody>
      </p:sp>
      <p:sp>
        <p:nvSpPr>
          <p:cNvPr id="21508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mtClean="0">
                <a:solidFill>
                  <a:srgbClr val="FFFFFF"/>
                </a:solidFill>
              </a:rPr>
              <a:t>Administration Windows</a:t>
            </a:r>
          </a:p>
        </p:txBody>
      </p:sp>
      <p:sp>
        <p:nvSpPr>
          <p:cNvPr id="21509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BECC770-3F15-4901-B00E-1B56DF57E12F}" type="slidenum">
              <a:rPr lang="fr-FR" altLang="fr-FR" smtClean="0">
                <a:solidFill>
                  <a:srgbClr val="045C75"/>
                </a:solidFill>
              </a:rPr>
              <a:pPr/>
              <a:t>6</a:t>
            </a:fld>
            <a:endParaRPr lang="fr-FR" altLang="fr-FR" smtClean="0">
              <a:solidFill>
                <a:srgbClr val="045C75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 gestion des disques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23850" y="2060575"/>
            <a:ext cx="8496300" cy="5029200"/>
          </a:xfrm>
        </p:spPr>
        <p:txBody>
          <a:bodyPr/>
          <a:lstStyle/>
          <a:p>
            <a:pPr eaLnBrk="1" hangingPunct="1"/>
            <a:r>
              <a:rPr lang="fr-FR" altLang="fr-FR" sz="3200" smtClean="0"/>
              <a:t>L ’explorateur</a:t>
            </a:r>
          </a:p>
          <a:p>
            <a:pPr eaLnBrk="1" hangingPunct="1"/>
            <a:endParaRPr lang="fr-FR" altLang="fr-FR" smtClean="0"/>
          </a:p>
          <a:p>
            <a:pPr lvl="2" eaLnBrk="1" hangingPunct="1"/>
            <a:r>
              <a:rPr lang="fr-FR" altLang="fr-FR" sz="2800" smtClean="0"/>
              <a:t>Gestion du contenu des partitions FAT et NTFS</a:t>
            </a:r>
          </a:p>
          <a:p>
            <a:pPr lvl="2" eaLnBrk="1" hangingPunct="1"/>
            <a:endParaRPr lang="fr-FR" altLang="fr-FR" sz="2800" smtClean="0"/>
          </a:p>
          <a:p>
            <a:pPr lvl="2" eaLnBrk="1" hangingPunct="1"/>
            <a:r>
              <a:rPr lang="fr-FR" altLang="fr-FR" sz="2800" smtClean="0"/>
              <a:t>Gestion des partages de répertoires sur la machine locale </a:t>
            </a:r>
          </a:p>
          <a:p>
            <a:pPr lvl="2" eaLnBrk="1" hangingPunct="1"/>
            <a:endParaRPr lang="fr-FR" altLang="fr-FR" sz="2800" smtClean="0"/>
          </a:p>
          <a:p>
            <a:pPr lvl="2" eaLnBrk="1" hangingPunct="1"/>
            <a:r>
              <a:rPr lang="fr-FR" altLang="fr-FR" sz="2800" smtClean="0"/>
              <a:t>Gestion de la sécurité</a:t>
            </a:r>
          </a:p>
        </p:txBody>
      </p:sp>
      <p:sp>
        <p:nvSpPr>
          <p:cNvPr id="83972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mtClean="0">
                <a:solidFill>
                  <a:srgbClr val="FFFFFF"/>
                </a:solidFill>
              </a:rPr>
              <a:t>Administration Windows</a:t>
            </a:r>
          </a:p>
        </p:txBody>
      </p:sp>
      <p:sp>
        <p:nvSpPr>
          <p:cNvPr id="83973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CA8A76E-B5AA-4CD1-BE4E-25850C6E9192}" type="slidenum">
              <a:rPr lang="fr-FR" altLang="fr-FR" smtClean="0">
                <a:solidFill>
                  <a:srgbClr val="045C75"/>
                </a:solidFill>
              </a:rPr>
              <a:pPr/>
              <a:t>60</a:t>
            </a:fld>
            <a:endParaRPr lang="fr-FR" altLang="fr-FR" smtClean="0">
              <a:solidFill>
                <a:srgbClr val="045C75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0"/>
            <a:ext cx="77724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 gestion des dossiers et documents</a:t>
            </a:r>
          </a:p>
        </p:txBody>
      </p:sp>
      <p:graphicFrame>
        <p:nvGraphicFramePr>
          <p:cNvPr id="79875" name="Object 2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1504950" y="1527175"/>
          <a:ext cx="6097588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8" name="Image bitmap" r:id="rId3" imgW="7621064" imgH="5714286" progId="PBrush">
                  <p:embed/>
                </p:oleObj>
              </mc:Choice>
              <mc:Fallback>
                <p:oleObj name="Image bitmap" r:id="rId3" imgW="7621064" imgH="5714286" progId="PBrush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4950" y="1527175"/>
                        <a:ext cx="6097588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996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mtClean="0">
                <a:solidFill>
                  <a:srgbClr val="FFFFFF"/>
                </a:solidFill>
              </a:rPr>
              <a:t>Administration Windows</a:t>
            </a:r>
          </a:p>
        </p:txBody>
      </p:sp>
      <p:sp>
        <p:nvSpPr>
          <p:cNvPr id="84997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4F0FE5E-2B88-4AD7-BCB5-229481890162}" type="slidenum">
              <a:rPr lang="fr-FR" altLang="fr-FR" smtClean="0">
                <a:solidFill>
                  <a:srgbClr val="045C75"/>
                </a:solidFill>
              </a:rPr>
              <a:pPr/>
              <a:t>61</a:t>
            </a:fld>
            <a:endParaRPr lang="fr-FR" altLang="fr-FR" smtClean="0">
              <a:solidFill>
                <a:srgbClr val="045C75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0"/>
            <a:ext cx="77724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 gestion des dossiers et documents</a:t>
            </a:r>
          </a:p>
        </p:txBody>
      </p:sp>
      <p:graphicFrame>
        <p:nvGraphicFramePr>
          <p:cNvPr id="80899" name="Object 2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1504950" y="1527175"/>
          <a:ext cx="6097588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2" name="Image bitmap" r:id="rId3" imgW="7621064" imgH="5714286" progId="PBrush">
                  <p:embed/>
                </p:oleObj>
              </mc:Choice>
              <mc:Fallback>
                <p:oleObj name="Image bitmap" r:id="rId3" imgW="7621064" imgH="5714286" progId="PBrush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4950" y="1527175"/>
                        <a:ext cx="6097588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20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mtClean="0">
                <a:solidFill>
                  <a:srgbClr val="FFFFFF"/>
                </a:solidFill>
              </a:rPr>
              <a:t>Administration Windows</a:t>
            </a:r>
          </a:p>
        </p:txBody>
      </p:sp>
      <p:sp>
        <p:nvSpPr>
          <p:cNvPr id="86021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088EB05-3C65-449F-BD97-CC4CD2958B46}" type="slidenum">
              <a:rPr lang="fr-FR" altLang="fr-FR" smtClean="0">
                <a:solidFill>
                  <a:srgbClr val="045C75"/>
                </a:solidFill>
              </a:rPr>
              <a:pPr/>
              <a:t>62</a:t>
            </a:fld>
            <a:endParaRPr lang="fr-FR" altLang="fr-FR" smtClean="0">
              <a:solidFill>
                <a:srgbClr val="045C75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0"/>
            <a:ext cx="77724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 gestion des dossiers et documents</a:t>
            </a:r>
          </a:p>
        </p:txBody>
      </p:sp>
      <p:graphicFrame>
        <p:nvGraphicFramePr>
          <p:cNvPr id="81923" name="Object 2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2378075" y="1527175"/>
          <a:ext cx="4351338" cy="457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6" name="Image bitmap" r:id="rId3" imgW="4533333" imgH="4761905" progId="PBrush">
                  <p:embed/>
                </p:oleObj>
              </mc:Choice>
              <mc:Fallback>
                <p:oleObj name="Image bitmap" r:id="rId3" imgW="4533333" imgH="4761905" progId="PBrush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8075" y="1527175"/>
                        <a:ext cx="4351338" cy="457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44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mtClean="0">
                <a:solidFill>
                  <a:srgbClr val="FFFFFF"/>
                </a:solidFill>
              </a:rPr>
              <a:t>Administration Windows</a:t>
            </a:r>
          </a:p>
        </p:txBody>
      </p:sp>
      <p:sp>
        <p:nvSpPr>
          <p:cNvPr id="87045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9D8A87D-A95A-433C-9623-02A753A4A0AF}" type="slidenum">
              <a:rPr lang="fr-FR" altLang="fr-FR" smtClean="0">
                <a:solidFill>
                  <a:srgbClr val="045C75"/>
                </a:solidFill>
              </a:rPr>
              <a:pPr/>
              <a:t>63</a:t>
            </a:fld>
            <a:endParaRPr lang="fr-FR" altLang="fr-FR" smtClean="0">
              <a:solidFill>
                <a:srgbClr val="045C75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0"/>
            <a:ext cx="77724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 gestion des dossiers et documents</a:t>
            </a:r>
          </a:p>
        </p:txBody>
      </p:sp>
      <p:graphicFrame>
        <p:nvGraphicFramePr>
          <p:cNvPr id="82947" name="Object 2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1504950" y="1527175"/>
          <a:ext cx="6097588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0" name="Image bitmap" r:id="rId3" imgW="7621064" imgH="5714286" progId="PBrush">
                  <p:embed/>
                </p:oleObj>
              </mc:Choice>
              <mc:Fallback>
                <p:oleObj name="Image bitmap" r:id="rId3" imgW="7621064" imgH="5714286" progId="PBrush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4950" y="1527175"/>
                        <a:ext cx="6097588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68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mtClean="0">
                <a:solidFill>
                  <a:srgbClr val="FFFFFF"/>
                </a:solidFill>
              </a:rPr>
              <a:t>Administration Windows</a:t>
            </a:r>
          </a:p>
        </p:txBody>
      </p:sp>
      <p:sp>
        <p:nvSpPr>
          <p:cNvPr id="88069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2F17C21-CA57-4BCB-A153-E825A079230C}" type="slidenum">
              <a:rPr lang="fr-FR" altLang="fr-FR" smtClean="0">
                <a:solidFill>
                  <a:srgbClr val="045C75"/>
                </a:solidFill>
              </a:rPr>
              <a:pPr/>
              <a:t>64</a:t>
            </a:fld>
            <a:endParaRPr lang="fr-FR" altLang="fr-FR" smtClean="0">
              <a:solidFill>
                <a:srgbClr val="045C75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9683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Sauvegarde et restauration</a:t>
            </a:r>
          </a:p>
        </p:txBody>
      </p:sp>
      <p:sp>
        <p:nvSpPr>
          <p:cNvPr id="84995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fr-FR" altLang="fr-FR" sz="3200" smtClean="0"/>
              <a:t>Objets sauvegardés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fr-FR" altLang="fr-FR" sz="2800" smtClean="0"/>
              <a:t>Dossiers et documents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fr-FR" altLang="fr-FR" sz="2800" smtClean="0"/>
              <a:t>Registre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fr-FR" altLang="fr-FR" sz="2800" smtClean="0"/>
              <a:t>Fichiers de configuration du système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fr-FR" altLang="fr-FR" sz="2800" smtClean="0"/>
              <a:t>Informations des serveurs</a:t>
            </a:r>
          </a:p>
          <a:p>
            <a:pPr lvl="2" eaLnBrk="1" hangingPunct="1">
              <a:buFontTx/>
              <a:buChar char="•"/>
            </a:pPr>
            <a:r>
              <a:rPr lang="fr-FR" altLang="fr-FR" smtClean="0"/>
              <a:t>Contenu Active Directory et dossier Sysvol</a:t>
            </a:r>
          </a:p>
          <a:p>
            <a:pPr lvl="2" eaLnBrk="1" hangingPunct="1">
              <a:buFontTx/>
              <a:buChar char="•"/>
            </a:pPr>
            <a:r>
              <a:rPr lang="fr-FR" altLang="fr-FR" smtClean="0"/>
              <a:t>Services de certificats</a:t>
            </a:r>
          </a:p>
          <a:p>
            <a:pPr eaLnBrk="1" hangingPunct="1"/>
            <a:endParaRPr lang="fr-FR" altLang="fr-FR" smtClean="0"/>
          </a:p>
        </p:txBody>
      </p:sp>
      <p:sp>
        <p:nvSpPr>
          <p:cNvPr id="89092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mtClean="0">
                <a:solidFill>
                  <a:srgbClr val="FFFFFF"/>
                </a:solidFill>
              </a:rPr>
              <a:t>Administration Windows</a:t>
            </a:r>
          </a:p>
        </p:txBody>
      </p:sp>
      <p:sp>
        <p:nvSpPr>
          <p:cNvPr id="89093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A0B53FD-65A1-4B8D-80C3-DB7170B1D2A3}" type="slidenum">
              <a:rPr lang="fr-FR" altLang="fr-FR" smtClean="0">
                <a:solidFill>
                  <a:srgbClr val="7B9899"/>
                </a:solidFill>
              </a:rPr>
              <a:pPr/>
              <a:t>65</a:t>
            </a:fld>
            <a:endParaRPr lang="fr-FR" altLang="fr-FR" smtClean="0">
              <a:solidFill>
                <a:srgbClr val="7B9899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Sauvegarde et restauration</a:t>
            </a:r>
          </a:p>
        </p:txBody>
      </p:sp>
      <p:sp>
        <p:nvSpPr>
          <p:cNvPr id="90115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mtClean="0">
                <a:solidFill>
                  <a:srgbClr val="FFFFFF"/>
                </a:solidFill>
              </a:rPr>
              <a:t>Administration Windows</a:t>
            </a:r>
          </a:p>
        </p:txBody>
      </p:sp>
      <p:sp>
        <p:nvSpPr>
          <p:cNvPr id="90116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C182588-1633-4FBB-B70B-BD5936008368}" type="slidenum">
              <a:rPr lang="fr-FR" altLang="fr-FR" smtClean="0">
                <a:solidFill>
                  <a:srgbClr val="045C75"/>
                </a:solidFill>
              </a:rPr>
              <a:pPr/>
              <a:t>66</a:t>
            </a:fld>
            <a:endParaRPr lang="fr-FR" altLang="fr-FR" smtClean="0">
              <a:solidFill>
                <a:srgbClr val="045C75"/>
              </a:solidFill>
            </a:endParaRPr>
          </a:p>
        </p:txBody>
      </p:sp>
      <p:sp>
        <p:nvSpPr>
          <p:cNvPr id="83973" name="Rectangle 3"/>
          <p:cNvSpPr>
            <a:spLocks noChangeArrowheads="1"/>
          </p:cNvSpPr>
          <p:nvPr/>
        </p:nvSpPr>
        <p:spPr bwMode="auto">
          <a:xfrm>
            <a:off x="685800" y="109855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fr-FR" altLang="fr-FR" sz="3200"/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fr-FR" altLang="fr-FR" sz="3200"/>
              <a:t>Restauration</a:t>
            </a:r>
          </a:p>
          <a:p>
            <a:pPr lvl="1"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fr-FR" altLang="fr-FR" sz="2800"/>
              <a:t>Cartouches de sauvegarde</a:t>
            </a:r>
          </a:p>
          <a:p>
            <a:pPr lvl="1"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fr-FR" altLang="fr-FR" sz="2800"/>
              <a:t>Robots changeurs de cartouches</a:t>
            </a:r>
          </a:p>
          <a:p>
            <a:pPr lvl="1"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fr-FR" altLang="fr-FR" sz="2800"/>
              <a:t>Disque dur local ou distant depuis 2003/XP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9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9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39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39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39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39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39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39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39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39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39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39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Récupération automatique du système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marL="342900" indent="-342900" eaLnBrk="1" hangingPunct="1">
              <a:buFontTx/>
              <a:buChar char="•"/>
              <a:defRPr/>
            </a:pPr>
            <a:r>
              <a:rPr lang="fr-FR" sz="3200" dirty="0" smtClean="0"/>
              <a:t>Les outils</a:t>
            </a:r>
          </a:p>
          <a:p>
            <a:pPr marL="914400" lvl="1" indent="-457200" eaLnBrk="1" hangingPunct="1">
              <a:buFont typeface="Wingdings" panose="05000000000000000000" pitchFamily="2" charset="2"/>
              <a:buChar char="Ø"/>
              <a:defRPr/>
            </a:pPr>
            <a:r>
              <a:rPr lang="fr-FR" sz="2800" dirty="0" smtClean="0"/>
              <a:t>Interface graphique utilisateur</a:t>
            </a:r>
          </a:p>
          <a:p>
            <a:pPr marL="914400" lvl="1" indent="-457200" eaLnBrk="1" hangingPunct="1">
              <a:buFont typeface="Wingdings" panose="05000000000000000000" pitchFamily="2" charset="2"/>
              <a:buChar char="Ø"/>
              <a:defRPr/>
            </a:pPr>
            <a:r>
              <a:rPr lang="fr-FR" sz="2800" dirty="0" smtClean="0"/>
              <a:t>Ligne de commande (</a:t>
            </a:r>
            <a:r>
              <a:rPr lang="fr-FR" sz="2800" dirty="0" err="1" smtClean="0"/>
              <a:t>ntbackup</a:t>
            </a:r>
            <a:r>
              <a:rPr lang="fr-FR" sz="2800" dirty="0" smtClean="0"/>
              <a:t>)</a:t>
            </a:r>
          </a:p>
          <a:p>
            <a:pPr marL="342900" indent="-342900" eaLnBrk="1" hangingPunct="1">
              <a:buFontTx/>
              <a:buChar char="•"/>
              <a:defRPr/>
            </a:pPr>
            <a:r>
              <a:rPr lang="fr-FR" sz="3200" dirty="0" smtClean="0"/>
              <a:t>Reste un outil local (et pas un dispositif en réseau)</a:t>
            </a:r>
          </a:p>
          <a:p>
            <a:pPr>
              <a:defRPr/>
            </a:pPr>
            <a:endParaRPr lang="fr-FR" dirty="0"/>
          </a:p>
        </p:txBody>
      </p:sp>
      <p:sp>
        <p:nvSpPr>
          <p:cNvPr id="91140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mtClean="0">
                <a:solidFill>
                  <a:srgbClr val="FFFFFF"/>
                </a:solidFill>
              </a:rPr>
              <a:t>Administration Windows</a:t>
            </a:r>
          </a:p>
        </p:txBody>
      </p:sp>
      <p:sp>
        <p:nvSpPr>
          <p:cNvPr id="91141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7176FE9-325D-411F-ACBB-20D4C891DAD3}" type="slidenum">
              <a:rPr lang="fr-FR" altLang="fr-FR" smtClean="0">
                <a:solidFill>
                  <a:srgbClr val="7B9899"/>
                </a:solidFill>
              </a:rPr>
              <a:pPr/>
              <a:t>67</a:t>
            </a:fld>
            <a:endParaRPr lang="fr-FR" altLang="fr-FR" smtClean="0">
              <a:solidFill>
                <a:srgbClr val="7B9899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14705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Récupération automatique du système</a:t>
            </a:r>
          </a:p>
        </p:txBody>
      </p:sp>
      <p:sp>
        <p:nvSpPr>
          <p:cNvPr id="92163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mtClean="0">
                <a:solidFill>
                  <a:srgbClr val="FFFFFF"/>
                </a:solidFill>
              </a:rPr>
              <a:t>Administration Windows</a:t>
            </a:r>
          </a:p>
        </p:txBody>
      </p:sp>
      <p:sp>
        <p:nvSpPr>
          <p:cNvPr id="92164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DB1A2AB-F071-43E0-A215-930851A2E89E}" type="slidenum">
              <a:rPr lang="fr-FR" altLang="fr-FR" smtClean="0">
                <a:solidFill>
                  <a:srgbClr val="045C75"/>
                </a:solidFill>
              </a:rPr>
              <a:pPr/>
              <a:t>68</a:t>
            </a:fld>
            <a:endParaRPr lang="fr-FR" altLang="fr-FR" smtClean="0">
              <a:solidFill>
                <a:srgbClr val="045C75"/>
              </a:solidFill>
            </a:endParaRPr>
          </a:p>
        </p:txBody>
      </p:sp>
      <p:sp>
        <p:nvSpPr>
          <p:cNvPr id="88069" name="Rectangle 3"/>
          <p:cNvSpPr>
            <a:spLocks noChangeArrowheads="1"/>
          </p:cNvSpPr>
          <p:nvPr/>
        </p:nvSpPr>
        <p:spPr bwMode="auto">
          <a:xfrm>
            <a:off x="685800" y="17383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fr-FR" altLang="fr-FR" sz="3200" dirty="0" smtClean="0"/>
              <a:t>Sauvegarde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fr-FR" altLang="fr-FR" sz="2800" dirty="0" smtClean="0"/>
              <a:t>Exécuter une sauvegarde totale du système vers un support amovible</a:t>
            </a:r>
          </a:p>
          <a:p>
            <a:pPr marL="457200" lvl="1" indent="0" eaLnBrk="1" hangingPunct="1">
              <a:spcBef>
                <a:spcPct val="20000"/>
              </a:spcBef>
              <a:defRPr/>
            </a:pPr>
            <a:endParaRPr lang="fr-FR" altLang="fr-FR" sz="2800" dirty="0" smtClean="0"/>
          </a:p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fr-FR" altLang="fr-FR" sz="3200" dirty="0" smtClean="0"/>
              <a:t>Penser à mettre ces éléments à l’abri</a:t>
            </a:r>
          </a:p>
          <a:p>
            <a:pPr eaLnBrk="1" hangingPunct="1">
              <a:spcBef>
                <a:spcPct val="20000"/>
              </a:spcBef>
              <a:defRPr/>
            </a:pPr>
            <a:endParaRPr lang="fr-FR" altLang="fr-FR" sz="32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8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80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80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80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80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80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80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14705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Récupération automatique du système</a:t>
            </a:r>
          </a:p>
        </p:txBody>
      </p:sp>
      <p:sp>
        <p:nvSpPr>
          <p:cNvPr id="93187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mtClean="0">
                <a:solidFill>
                  <a:srgbClr val="FFFFFF"/>
                </a:solidFill>
              </a:rPr>
              <a:t>Administration Windows</a:t>
            </a:r>
          </a:p>
        </p:txBody>
      </p:sp>
      <p:sp>
        <p:nvSpPr>
          <p:cNvPr id="93188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B7E86AB-CC56-4CF3-96AA-1BFCFA386134}" type="slidenum">
              <a:rPr lang="fr-FR" altLang="fr-FR" smtClean="0">
                <a:solidFill>
                  <a:srgbClr val="045C75"/>
                </a:solidFill>
              </a:rPr>
              <a:pPr/>
              <a:t>69</a:t>
            </a:fld>
            <a:endParaRPr lang="fr-FR" altLang="fr-FR" smtClean="0">
              <a:solidFill>
                <a:srgbClr val="045C75"/>
              </a:solidFill>
            </a:endParaRPr>
          </a:p>
        </p:txBody>
      </p:sp>
      <p:sp>
        <p:nvSpPr>
          <p:cNvPr id="89093" name="Rectangle 3"/>
          <p:cNvSpPr>
            <a:spLocks noChangeArrowheads="1"/>
          </p:cNvSpPr>
          <p:nvPr/>
        </p:nvSpPr>
        <p:spPr bwMode="auto">
          <a:xfrm>
            <a:off x="685800" y="1738313"/>
            <a:ext cx="7989888" cy="47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fr-FR" altLang="fr-FR" sz="3200"/>
              <a:t>Restauration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fr-FR" altLang="fr-FR" sz="2800"/>
              <a:t>Démarrer la machine avec le DVD-ROM d’installation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fr-FR" altLang="fr-FR" sz="2800"/>
              <a:t>Taper F6, puis F2 pour effectuer une récupération d’urgence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fr-FR" altLang="fr-FR" sz="2800"/>
              <a:t>nécessaire le support de la sauvegarde (la sauvegarde peut aussi avoir été effectuée sur le réseau)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endParaRPr lang="fr-FR" altLang="fr-FR" sz="280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9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90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90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90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90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90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90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90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90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90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Gestion des disques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527175"/>
            <a:ext cx="9036050" cy="48831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r-FR" altLang="fr-FR" sz="2800" smtClean="0"/>
              <a:t>Modèles de disques : Les disques dynamiques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fr-FR" altLang="fr-FR" smtClean="0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r-FR" altLang="fr-FR" smtClean="0"/>
              <a:t>32 maximum recommandés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fr-FR" altLang="fr-FR" smtClean="0"/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fr-FR" altLang="fr-FR" smtClean="0"/>
              <a:t> </a:t>
            </a:r>
            <a:r>
              <a:rPr lang="fr-FR" altLang="fr-FR" sz="2800" smtClean="0"/>
              <a:t>A partir de Windows 2000, les disques dynamiques  supportent </a:t>
            </a: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fr-FR" altLang="fr-FR" smtClean="0"/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fr-FR" altLang="fr-FR" sz="2400" smtClean="0"/>
              <a:t>les agrégats de partitions</a:t>
            </a: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fr-FR" altLang="fr-FR" sz="2400" smtClean="0"/>
              <a:t>les agrégats par bande</a:t>
            </a: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fr-FR" altLang="fr-FR" sz="2400" smtClean="0"/>
              <a:t>les agrégats par bande avec parité </a:t>
            </a: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fr-FR" altLang="fr-FR" sz="2400" smtClean="0"/>
              <a:t> les jeux de miroir</a:t>
            </a:r>
          </a:p>
        </p:txBody>
      </p:sp>
      <p:sp>
        <p:nvSpPr>
          <p:cNvPr id="22532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mtClean="0">
                <a:solidFill>
                  <a:srgbClr val="FFFFFF"/>
                </a:solidFill>
              </a:rPr>
              <a:t>Administration Windows</a:t>
            </a:r>
          </a:p>
        </p:txBody>
      </p:sp>
      <p:sp>
        <p:nvSpPr>
          <p:cNvPr id="22533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A5933D3-673F-4B39-B90E-FBE5C76ADEFE}" type="slidenum">
              <a:rPr lang="fr-FR" altLang="fr-FR" smtClean="0">
                <a:solidFill>
                  <a:srgbClr val="045C75"/>
                </a:solidFill>
              </a:rPr>
              <a:pPr/>
              <a:t>7</a:t>
            </a:fld>
            <a:endParaRPr lang="fr-FR" altLang="fr-FR" smtClean="0">
              <a:solidFill>
                <a:srgbClr val="045C75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DFS Système de fichiers distribués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 rtlCol="0">
            <a:normAutofit/>
          </a:bodyPr>
          <a:lstStyle/>
          <a:p>
            <a:pPr marL="91440" indent="-9144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fr-FR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fr-F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Permet de ne pas associer un partage réseau à un serveur</a:t>
            </a:r>
          </a:p>
          <a:p>
            <a:pPr marL="384048" lvl="1" indent="-1828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Rappel: l’UNC mentionne le serveur par son nom</a:t>
            </a:r>
          </a:p>
          <a:p>
            <a:pPr marL="91440" indent="-9144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fr-FR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fr-F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Permet de créer des liens virtuels dans une arborescence partagée, permettant de la répartir sur plusieurs serveurs</a:t>
            </a:r>
          </a:p>
          <a:p>
            <a:pPr marL="91440" indent="-9144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fr-FR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4212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mtClean="0">
                <a:solidFill>
                  <a:srgbClr val="FFFFFF"/>
                </a:solidFill>
              </a:rPr>
              <a:t>Administration Windows</a:t>
            </a:r>
          </a:p>
        </p:txBody>
      </p:sp>
      <p:sp>
        <p:nvSpPr>
          <p:cNvPr id="94213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4543B43-E05F-4CE7-8798-3503B5CA72EC}" type="slidenum">
              <a:rPr lang="fr-FR" altLang="fr-FR" smtClean="0">
                <a:solidFill>
                  <a:srgbClr val="045C75"/>
                </a:solidFill>
              </a:rPr>
              <a:pPr/>
              <a:t>70</a:t>
            </a:fld>
            <a:endParaRPr lang="fr-FR" altLang="fr-FR" smtClean="0">
              <a:solidFill>
                <a:srgbClr val="045C75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DFS Système de fichiers distribués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 rtlCol="0">
            <a:normAutofit/>
          </a:bodyPr>
          <a:lstStyle/>
          <a:p>
            <a:pPr marL="91440" indent="-9144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fr-FR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fr-F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Permet de dupliquer les mêmes données sur plusieurs serveurs</a:t>
            </a:r>
          </a:p>
          <a:p>
            <a:pPr marL="384048" lvl="1" indent="-1828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Améliore les performances réseau</a:t>
            </a:r>
          </a:p>
          <a:p>
            <a:pPr marL="384048" lvl="1" indent="-1828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Crée une tolérance aux pannes</a:t>
            </a:r>
          </a:p>
          <a:p>
            <a:pPr marL="384048" lvl="1" indent="-1828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"/>
              <a:defRPr/>
            </a:pPr>
            <a:endParaRPr lang="fr-FR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fr-F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Peut être déployé en mode autonome, ou au sein d’un domaine Active Directory</a:t>
            </a:r>
          </a:p>
        </p:txBody>
      </p:sp>
      <p:sp>
        <p:nvSpPr>
          <p:cNvPr id="95236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mtClean="0">
                <a:solidFill>
                  <a:srgbClr val="FFFFFF"/>
                </a:solidFill>
              </a:rPr>
              <a:t>Administration Windows</a:t>
            </a:r>
          </a:p>
        </p:txBody>
      </p:sp>
      <p:sp>
        <p:nvSpPr>
          <p:cNvPr id="95237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5A33A52-94B0-407B-A60A-194C871389C9}" type="slidenum">
              <a:rPr lang="fr-FR" altLang="fr-FR" smtClean="0">
                <a:solidFill>
                  <a:srgbClr val="045C75"/>
                </a:solidFill>
              </a:rPr>
              <a:pPr/>
              <a:t>71</a:t>
            </a:fld>
            <a:endParaRPr lang="fr-FR" altLang="fr-FR" smtClean="0">
              <a:solidFill>
                <a:srgbClr val="045C75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Oval 12"/>
          <p:cNvSpPr>
            <a:spLocks noChangeArrowheads="1"/>
          </p:cNvSpPr>
          <p:nvPr/>
        </p:nvSpPr>
        <p:spPr bwMode="auto">
          <a:xfrm>
            <a:off x="1476375" y="3724275"/>
            <a:ext cx="7151688" cy="2908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fr-FR" altLang="fr-FR"/>
          </a:p>
        </p:txBody>
      </p:sp>
      <p:sp>
        <p:nvSpPr>
          <p:cNvPr id="96259" name="Text Box 27"/>
          <p:cNvSpPr txBox="1">
            <a:spLocks noChangeArrowheads="1"/>
          </p:cNvSpPr>
          <p:nvPr/>
        </p:nvSpPr>
        <p:spPr bwMode="auto">
          <a:xfrm>
            <a:off x="1638300" y="4273550"/>
            <a:ext cx="7515225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8800">
                <a:solidFill>
                  <a:schemeClr val="folHlink"/>
                </a:solidFill>
              </a:rPr>
              <a:t>Espace disque</a:t>
            </a:r>
          </a:p>
        </p:txBody>
      </p:sp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DFS Système de fichiers distribués</a:t>
            </a:r>
          </a:p>
        </p:txBody>
      </p:sp>
      <p:sp>
        <p:nvSpPr>
          <p:cNvPr id="91141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fr-FR" altLang="fr-FR" sz="2800" smtClean="0"/>
              <a:t>Les limitations du partage réseau classique</a:t>
            </a:r>
          </a:p>
        </p:txBody>
      </p:sp>
      <p:sp>
        <p:nvSpPr>
          <p:cNvPr id="96262" name="Espace réservé du pied de page 2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mtClean="0">
                <a:solidFill>
                  <a:srgbClr val="FFFFFF"/>
                </a:solidFill>
              </a:rPr>
              <a:t>Administration Windows</a:t>
            </a:r>
          </a:p>
        </p:txBody>
      </p:sp>
      <p:sp>
        <p:nvSpPr>
          <p:cNvPr id="96263" name="Espace réservé du numéro de diapositive 2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25E1F19-70EF-4A53-99F2-5B56E615EE57}" type="slidenum">
              <a:rPr lang="fr-FR" altLang="fr-FR" smtClean="0">
                <a:solidFill>
                  <a:srgbClr val="045C75"/>
                </a:solidFill>
              </a:rPr>
              <a:pPr/>
              <a:t>72</a:t>
            </a:fld>
            <a:endParaRPr lang="fr-FR" altLang="fr-FR" smtClean="0">
              <a:solidFill>
                <a:srgbClr val="045C75"/>
              </a:solidFill>
            </a:endParaRPr>
          </a:p>
        </p:txBody>
      </p:sp>
      <p:sp>
        <p:nvSpPr>
          <p:cNvPr id="91144" name="Rectangle 5"/>
          <p:cNvSpPr>
            <a:spLocks noChangeArrowheads="1"/>
          </p:cNvSpPr>
          <p:nvPr/>
        </p:nvSpPr>
        <p:spPr bwMode="auto">
          <a:xfrm>
            <a:off x="355600" y="2006600"/>
            <a:ext cx="8447088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fr-FR" altLang="fr-FR" sz="3200"/>
              <a:t>\\serveur\partage\chemin\vers\le\document</a:t>
            </a:r>
            <a:endParaRPr lang="fr-FR" altLang="fr-FR" sz="3600"/>
          </a:p>
        </p:txBody>
      </p:sp>
      <p:sp>
        <p:nvSpPr>
          <p:cNvPr id="91145" name="AutoShape 7"/>
          <p:cNvSpPr>
            <a:spLocks/>
          </p:cNvSpPr>
          <p:nvPr/>
        </p:nvSpPr>
        <p:spPr bwMode="auto">
          <a:xfrm rot="-5400000">
            <a:off x="5783263" y="265112"/>
            <a:ext cx="496888" cy="4672013"/>
          </a:xfrm>
          <a:prstGeom prst="leftBrace">
            <a:avLst>
              <a:gd name="adj1" fmla="val 7835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91146" name="Text Box 8"/>
          <p:cNvSpPr txBox="1">
            <a:spLocks noChangeArrowheads="1"/>
          </p:cNvSpPr>
          <p:nvPr/>
        </p:nvSpPr>
        <p:spPr bwMode="auto">
          <a:xfrm>
            <a:off x="4954588" y="2911475"/>
            <a:ext cx="2416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400"/>
              <a:t>Doit être sur un seul serveur</a:t>
            </a:r>
          </a:p>
        </p:txBody>
      </p:sp>
      <p:sp>
        <p:nvSpPr>
          <p:cNvPr id="91147" name="AutoShape 9"/>
          <p:cNvSpPr>
            <a:spLocks/>
          </p:cNvSpPr>
          <p:nvPr/>
        </p:nvSpPr>
        <p:spPr bwMode="auto">
          <a:xfrm rot="-5400000">
            <a:off x="1102519" y="1785144"/>
            <a:ext cx="496888" cy="1631950"/>
          </a:xfrm>
          <a:prstGeom prst="leftBrace">
            <a:avLst>
              <a:gd name="adj1" fmla="val 2737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91148" name="Text Box 11"/>
          <p:cNvSpPr txBox="1">
            <a:spLocks noChangeArrowheads="1"/>
          </p:cNvSpPr>
          <p:nvPr/>
        </p:nvSpPr>
        <p:spPr bwMode="auto">
          <a:xfrm>
            <a:off x="833438" y="2879725"/>
            <a:ext cx="13398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400"/>
              <a:t>Nom NetBios</a:t>
            </a:r>
            <a:br>
              <a:rPr lang="fr-FR" altLang="fr-FR" sz="1400"/>
            </a:br>
            <a:r>
              <a:rPr lang="fr-FR" altLang="fr-FR" sz="1400"/>
              <a:t>d’une machine</a:t>
            </a:r>
          </a:p>
        </p:txBody>
      </p:sp>
      <p:sp>
        <p:nvSpPr>
          <p:cNvPr id="91149" name="Text Box 14"/>
          <p:cNvSpPr txBox="1">
            <a:spLocks noChangeArrowheads="1"/>
          </p:cNvSpPr>
          <p:nvPr/>
        </p:nvSpPr>
        <p:spPr bwMode="auto">
          <a:xfrm>
            <a:off x="4203700" y="3340100"/>
            <a:ext cx="984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/>
              <a:t>Serveur</a:t>
            </a:r>
          </a:p>
        </p:txBody>
      </p:sp>
      <p:sp>
        <p:nvSpPr>
          <p:cNvPr id="91150" name="Oval 16"/>
          <p:cNvSpPr>
            <a:spLocks noChangeArrowheads="1"/>
          </p:cNvSpPr>
          <p:nvPr/>
        </p:nvSpPr>
        <p:spPr bwMode="auto">
          <a:xfrm>
            <a:off x="2665413" y="3559175"/>
            <a:ext cx="1212850" cy="6715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91151" name="Text Box 15"/>
          <p:cNvSpPr txBox="1">
            <a:spLocks noChangeArrowheads="1"/>
          </p:cNvSpPr>
          <p:nvPr/>
        </p:nvSpPr>
        <p:spPr bwMode="auto">
          <a:xfrm>
            <a:off x="2716213" y="3668713"/>
            <a:ext cx="984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/>
              <a:t>Partage</a:t>
            </a:r>
          </a:p>
        </p:txBody>
      </p:sp>
      <p:sp>
        <p:nvSpPr>
          <p:cNvPr id="91152" name="Text Box 19"/>
          <p:cNvSpPr txBox="1">
            <a:spLocks noChangeArrowheads="1"/>
          </p:cNvSpPr>
          <p:nvPr/>
        </p:nvSpPr>
        <p:spPr bwMode="auto">
          <a:xfrm>
            <a:off x="3763963" y="4332288"/>
            <a:ext cx="971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/>
              <a:t>Chemin</a:t>
            </a:r>
          </a:p>
        </p:txBody>
      </p:sp>
      <p:sp>
        <p:nvSpPr>
          <p:cNvPr id="91153" name="Line 20"/>
          <p:cNvSpPr>
            <a:spLocks noChangeShapeType="1"/>
          </p:cNvSpPr>
          <p:nvPr/>
        </p:nvSpPr>
        <p:spPr bwMode="auto">
          <a:xfrm>
            <a:off x="3802063" y="4173538"/>
            <a:ext cx="328612" cy="242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1154" name="Text Box 21"/>
          <p:cNvSpPr txBox="1">
            <a:spLocks noChangeArrowheads="1"/>
          </p:cNvSpPr>
          <p:nvPr/>
        </p:nvSpPr>
        <p:spPr bwMode="auto">
          <a:xfrm>
            <a:off x="4841875" y="4849813"/>
            <a:ext cx="615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/>
              <a:t>vers</a:t>
            </a:r>
          </a:p>
        </p:txBody>
      </p:sp>
      <p:sp>
        <p:nvSpPr>
          <p:cNvPr id="91155" name="Text Box 22"/>
          <p:cNvSpPr txBox="1">
            <a:spLocks noChangeArrowheads="1"/>
          </p:cNvSpPr>
          <p:nvPr/>
        </p:nvSpPr>
        <p:spPr bwMode="auto">
          <a:xfrm>
            <a:off x="5548313" y="5422900"/>
            <a:ext cx="361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/>
              <a:t>le</a:t>
            </a:r>
          </a:p>
        </p:txBody>
      </p:sp>
      <p:sp>
        <p:nvSpPr>
          <p:cNvPr id="91156" name="Text Box 23"/>
          <p:cNvSpPr txBox="1">
            <a:spLocks noChangeArrowheads="1"/>
          </p:cNvSpPr>
          <p:nvPr/>
        </p:nvSpPr>
        <p:spPr bwMode="auto">
          <a:xfrm>
            <a:off x="5945188" y="5951538"/>
            <a:ext cx="1225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/>
              <a:t>Document</a:t>
            </a:r>
          </a:p>
        </p:txBody>
      </p:sp>
      <p:sp>
        <p:nvSpPr>
          <p:cNvPr id="91157" name="Line 24"/>
          <p:cNvSpPr>
            <a:spLocks noChangeShapeType="1"/>
          </p:cNvSpPr>
          <p:nvPr/>
        </p:nvSpPr>
        <p:spPr bwMode="auto">
          <a:xfrm>
            <a:off x="4518025" y="4767263"/>
            <a:ext cx="328613" cy="242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1158" name="Line 25"/>
          <p:cNvSpPr>
            <a:spLocks noChangeShapeType="1"/>
          </p:cNvSpPr>
          <p:nvPr/>
        </p:nvSpPr>
        <p:spPr bwMode="auto">
          <a:xfrm>
            <a:off x="5222875" y="5295900"/>
            <a:ext cx="328613" cy="24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1159" name="Line 26"/>
          <p:cNvSpPr>
            <a:spLocks noChangeShapeType="1"/>
          </p:cNvSpPr>
          <p:nvPr/>
        </p:nvSpPr>
        <p:spPr bwMode="auto">
          <a:xfrm>
            <a:off x="5851525" y="5815013"/>
            <a:ext cx="328613" cy="242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1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1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1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1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1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1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1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1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1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1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1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1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1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1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1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1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1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1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1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1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1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1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1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1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1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1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1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1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91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1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1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91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1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1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91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91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1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91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91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91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91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91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91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91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91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91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 animBg="1"/>
      <p:bldP spid="91144" grpId="0"/>
      <p:bldP spid="91145" grpId="0" animBg="1"/>
      <p:bldP spid="91146" grpId="0"/>
      <p:bldP spid="91147" grpId="0" animBg="1"/>
      <p:bldP spid="91148" grpId="0"/>
      <p:bldP spid="91149" grpId="0"/>
      <p:bldP spid="91150" grpId="0" animBg="1"/>
      <p:bldP spid="91151" grpId="0"/>
      <p:bldP spid="91154" grpId="0"/>
      <p:bldP spid="91155" grpId="0"/>
      <p:bldP spid="91156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altLang="fr-FR" sz="2800" smtClean="0"/>
              <a:t>Les apports de DFS</a:t>
            </a:r>
          </a:p>
        </p:txBody>
      </p:sp>
      <p:sp>
        <p:nvSpPr>
          <p:cNvPr id="6861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11188" y="-42863"/>
            <a:ext cx="7772400" cy="1752601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DFS Système de fichiers distribués</a:t>
            </a:r>
          </a:p>
        </p:txBody>
      </p:sp>
      <p:sp>
        <p:nvSpPr>
          <p:cNvPr id="97284" name="Espace réservé du pied de page 4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mtClean="0">
                <a:solidFill>
                  <a:srgbClr val="FFFFFF"/>
                </a:solidFill>
              </a:rPr>
              <a:t>Administration Windows</a:t>
            </a:r>
          </a:p>
        </p:txBody>
      </p:sp>
      <p:sp>
        <p:nvSpPr>
          <p:cNvPr id="97285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E230E92-82E8-4B53-97EF-28DF2B87EB3B}" type="slidenum">
              <a:rPr lang="fr-FR" altLang="fr-FR" smtClean="0">
                <a:solidFill>
                  <a:srgbClr val="045C75"/>
                </a:solidFill>
              </a:rPr>
              <a:pPr/>
              <a:t>73</a:t>
            </a:fld>
            <a:endParaRPr lang="fr-FR" altLang="fr-FR" smtClean="0">
              <a:solidFill>
                <a:srgbClr val="045C75"/>
              </a:solidFill>
            </a:endParaRPr>
          </a:p>
        </p:txBody>
      </p:sp>
      <p:sp>
        <p:nvSpPr>
          <p:cNvPr id="92166" name="Oval 2"/>
          <p:cNvSpPr>
            <a:spLocks noChangeArrowheads="1"/>
          </p:cNvSpPr>
          <p:nvPr/>
        </p:nvSpPr>
        <p:spPr bwMode="auto">
          <a:xfrm>
            <a:off x="2409825" y="4351338"/>
            <a:ext cx="2854325" cy="1852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fr-FR" altLang="fr-FR"/>
          </a:p>
        </p:txBody>
      </p:sp>
      <p:sp>
        <p:nvSpPr>
          <p:cNvPr id="97287" name="Text Box 3"/>
          <p:cNvSpPr txBox="1">
            <a:spLocks noChangeArrowheads="1"/>
          </p:cNvSpPr>
          <p:nvPr/>
        </p:nvSpPr>
        <p:spPr bwMode="auto">
          <a:xfrm>
            <a:off x="2373313" y="4910138"/>
            <a:ext cx="31829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3600">
                <a:solidFill>
                  <a:schemeClr val="folHlink"/>
                </a:solidFill>
              </a:rPr>
              <a:t>Espace disque</a:t>
            </a:r>
          </a:p>
        </p:txBody>
      </p:sp>
      <p:sp>
        <p:nvSpPr>
          <p:cNvPr id="92168" name="Rectangle 6"/>
          <p:cNvSpPr>
            <a:spLocks noChangeArrowheads="1"/>
          </p:cNvSpPr>
          <p:nvPr/>
        </p:nvSpPr>
        <p:spPr bwMode="auto">
          <a:xfrm>
            <a:off x="366713" y="1652588"/>
            <a:ext cx="8634412" cy="154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fr-FR" altLang="fr-FR" sz="3600"/>
              <a:t>\\racine\partage\chemin\vers\le\document</a:t>
            </a:r>
          </a:p>
        </p:txBody>
      </p:sp>
      <p:sp>
        <p:nvSpPr>
          <p:cNvPr id="92169" name="AutoShape 7"/>
          <p:cNvSpPr>
            <a:spLocks/>
          </p:cNvSpPr>
          <p:nvPr/>
        </p:nvSpPr>
        <p:spPr bwMode="auto">
          <a:xfrm rot="-5400000">
            <a:off x="5783263" y="265112"/>
            <a:ext cx="496888" cy="4672013"/>
          </a:xfrm>
          <a:prstGeom prst="leftBrace">
            <a:avLst>
              <a:gd name="adj1" fmla="val 7835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92170" name="Text Box 8"/>
          <p:cNvSpPr txBox="1">
            <a:spLocks noChangeArrowheads="1"/>
          </p:cNvSpPr>
          <p:nvPr/>
        </p:nvSpPr>
        <p:spPr bwMode="auto">
          <a:xfrm>
            <a:off x="4833938" y="2911475"/>
            <a:ext cx="3070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400"/>
              <a:t>Peut renvoyer de serveur en serveur</a:t>
            </a:r>
          </a:p>
        </p:txBody>
      </p:sp>
      <p:sp>
        <p:nvSpPr>
          <p:cNvPr id="92171" name="AutoShape 9"/>
          <p:cNvSpPr>
            <a:spLocks/>
          </p:cNvSpPr>
          <p:nvPr/>
        </p:nvSpPr>
        <p:spPr bwMode="auto">
          <a:xfrm rot="-5400000">
            <a:off x="1081881" y="1828007"/>
            <a:ext cx="496887" cy="1631950"/>
          </a:xfrm>
          <a:prstGeom prst="leftBrace">
            <a:avLst>
              <a:gd name="adj1" fmla="val 2737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92172" name="Text Box 10"/>
          <p:cNvSpPr txBox="1">
            <a:spLocks noChangeArrowheads="1"/>
          </p:cNvSpPr>
          <p:nvPr/>
        </p:nvSpPr>
        <p:spPr bwMode="auto">
          <a:xfrm>
            <a:off x="403225" y="2879725"/>
            <a:ext cx="1735138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400"/>
              <a:t>Peut être un nom de racine dans un domaine Active Directory</a:t>
            </a:r>
          </a:p>
        </p:txBody>
      </p:sp>
      <p:sp>
        <p:nvSpPr>
          <p:cNvPr id="92173" name="Text Box 11"/>
          <p:cNvSpPr txBox="1">
            <a:spLocks noChangeArrowheads="1"/>
          </p:cNvSpPr>
          <p:nvPr/>
        </p:nvSpPr>
        <p:spPr bwMode="auto">
          <a:xfrm>
            <a:off x="3462338" y="3989388"/>
            <a:ext cx="704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/>
              <a:t>Paris</a:t>
            </a:r>
          </a:p>
        </p:txBody>
      </p:sp>
      <p:sp>
        <p:nvSpPr>
          <p:cNvPr id="92174" name="Oval 12"/>
          <p:cNvSpPr>
            <a:spLocks noChangeArrowheads="1"/>
          </p:cNvSpPr>
          <p:nvPr/>
        </p:nvSpPr>
        <p:spPr bwMode="auto">
          <a:xfrm>
            <a:off x="2122488" y="3889375"/>
            <a:ext cx="1212850" cy="6715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92175" name="Text Box 13"/>
          <p:cNvSpPr txBox="1">
            <a:spLocks noChangeArrowheads="1"/>
          </p:cNvSpPr>
          <p:nvPr/>
        </p:nvSpPr>
        <p:spPr bwMode="auto">
          <a:xfrm>
            <a:off x="2184400" y="4010025"/>
            <a:ext cx="971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/>
              <a:t>Chemin</a:t>
            </a:r>
          </a:p>
        </p:txBody>
      </p:sp>
      <p:sp>
        <p:nvSpPr>
          <p:cNvPr id="92176" name="Text Box 14"/>
          <p:cNvSpPr txBox="1">
            <a:spLocks noChangeArrowheads="1"/>
          </p:cNvSpPr>
          <p:nvPr/>
        </p:nvSpPr>
        <p:spPr bwMode="auto">
          <a:xfrm>
            <a:off x="3408363" y="4727575"/>
            <a:ext cx="971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/>
              <a:t>Chemin</a:t>
            </a:r>
          </a:p>
        </p:txBody>
      </p:sp>
      <p:sp>
        <p:nvSpPr>
          <p:cNvPr id="92177" name="Line 15"/>
          <p:cNvSpPr>
            <a:spLocks noChangeShapeType="1"/>
          </p:cNvSpPr>
          <p:nvPr/>
        </p:nvSpPr>
        <p:spPr bwMode="auto">
          <a:xfrm>
            <a:off x="3248025" y="4448175"/>
            <a:ext cx="328613" cy="24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178" name="Text Box 16"/>
          <p:cNvSpPr txBox="1">
            <a:spLocks noChangeArrowheads="1"/>
          </p:cNvSpPr>
          <p:nvPr/>
        </p:nvSpPr>
        <p:spPr bwMode="auto">
          <a:xfrm>
            <a:off x="4298950" y="5411788"/>
            <a:ext cx="615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/>
              <a:t>vers</a:t>
            </a:r>
          </a:p>
        </p:txBody>
      </p:sp>
      <p:sp>
        <p:nvSpPr>
          <p:cNvPr id="92179" name="Line 19"/>
          <p:cNvSpPr>
            <a:spLocks noChangeShapeType="1"/>
          </p:cNvSpPr>
          <p:nvPr/>
        </p:nvSpPr>
        <p:spPr bwMode="auto">
          <a:xfrm>
            <a:off x="4117975" y="5153025"/>
            <a:ext cx="328613" cy="24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180" name="AutoShape 23"/>
          <p:cNvSpPr>
            <a:spLocks/>
          </p:cNvSpPr>
          <p:nvPr/>
        </p:nvSpPr>
        <p:spPr bwMode="auto">
          <a:xfrm rot="-5400000">
            <a:off x="2689225" y="1851025"/>
            <a:ext cx="496888" cy="1500188"/>
          </a:xfrm>
          <a:prstGeom prst="leftBrace">
            <a:avLst>
              <a:gd name="adj1" fmla="val 2516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92181" name="Text Box 24"/>
          <p:cNvSpPr txBox="1">
            <a:spLocks noChangeArrowheads="1"/>
          </p:cNvSpPr>
          <p:nvPr/>
        </p:nvSpPr>
        <p:spPr bwMode="auto">
          <a:xfrm>
            <a:off x="2209800" y="2879725"/>
            <a:ext cx="1900238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400"/>
              <a:t>Les données peuvent être répliquées entre serveurs (avec Active Directory uniquement)</a:t>
            </a:r>
          </a:p>
        </p:txBody>
      </p:sp>
      <p:sp>
        <p:nvSpPr>
          <p:cNvPr id="92182" name="Text Box 25"/>
          <p:cNvSpPr txBox="1">
            <a:spLocks noChangeArrowheads="1"/>
          </p:cNvSpPr>
          <p:nvPr/>
        </p:nvSpPr>
        <p:spPr bwMode="auto">
          <a:xfrm>
            <a:off x="66675" y="5003800"/>
            <a:ext cx="895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/>
              <a:t>Racine</a:t>
            </a:r>
          </a:p>
        </p:txBody>
      </p:sp>
      <p:sp>
        <p:nvSpPr>
          <p:cNvPr id="92183" name="Line 26"/>
          <p:cNvSpPr>
            <a:spLocks noChangeShapeType="1"/>
          </p:cNvSpPr>
          <p:nvPr/>
        </p:nvSpPr>
        <p:spPr bwMode="auto">
          <a:xfrm flipV="1">
            <a:off x="946150" y="4430713"/>
            <a:ext cx="1244600" cy="703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184" name="Oval 27"/>
          <p:cNvSpPr>
            <a:spLocks noChangeArrowheads="1"/>
          </p:cNvSpPr>
          <p:nvPr/>
        </p:nvSpPr>
        <p:spPr bwMode="auto">
          <a:xfrm>
            <a:off x="5684838" y="4110038"/>
            <a:ext cx="3205162" cy="938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fr-FR" altLang="fr-FR"/>
          </a:p>
        </p:txBody>
      </p:sp>
      <p:sp>
        <p:nvSpPr>
          <p:cNvPr id="97305" name="Text Box 28"/>
          <p:cNvSpPr txBox="1">
            <a:spLocks noChangeArrowheads="1"/>
          </p:cNvSpPr>
          <p:nvPr/>
        </p:nvSpPr>
        <p:spPr bwMode="auto">
          <a:xfrm>
            <a:off x="5846763" y="4398963"/>
            <a:ext cx="16843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>
                <a:solidFill>
                  <a:schemeClr val="folHlink"/>
                </a:solidFill>
              </a:rPr>
              <a:t>Espace disque</a:t>
            </a:r>
          </a:p>
        </p:txBody>
      </p:sp>
      <p:sp>
        <p:nvSpPr>
          <p:cNvPr id="92186" name="Text Box 29"/>
          <p:cNvSpPr txBox="1">
            <a:spLocks noChangeArrowheads="1"/>
          </p:cNvSpPr>
          <p:nvPr/>
        </p:nvSpPr>
        <p:spPr bwMode="auto">
          <a:xfrm>
            <a:off x="6945313" y="3736975"/>
            <a:ext cx="1301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/>
              <a:t>Strasbourg</a:t>
            </a:r>
          </a:p>
        </p:txBody>
      </p:sp>
      <p:sp>
        <p:nvSpPr>
          <p:cNvPr id="92187" name="Oval 30"/>
          <p:cNvSpPr>
            <a:spLocks noChangeArrowheads="1"/>
          </p:cNvSpPr>
          <p:nvPr/>
        </p:nvSpPr>
        <p:spPr bwMode="auto">
          <a:xfrm>
            <a:off x="5683250" y="3536950"/>
            <a:ext cx="1212850" cy="6715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92188" name="Text Box 31"/>
          <p:cNvSpPr txBox="1">
            <a:spLocks noChangeArrowheads="1"/>
          </p:cNvSpPr>
          <p:nvPr/>
        </p:nvSpPr>
        <p:spPr bwMode="auto">
          <a:xfrm>
            <a:off x="5913438" y="3559175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/>
              <a:t>Le</a:t>
            </a:r>
          </a:p>
        </p:txBody>
      </p:sp>
      <p:sp>
        <p:nvSpPr>
          <p:cNvPr id="92189" name="Text Box 32"/>
          <p:cNvSpPr txBox="1">
            <a:spLocks noChangeArrowheads="1"/>
          </p:cNvSpPr>
          <p:nvPr/>
        </p:nvSpPr>
        <p:spPr bwMode="auto">
          <a:xfrm>
            <a:off x="6683375" y="4067175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/>
              <a:t>Le</a:t>
            </a:r>
          </a:p>
        </p:txBody>
      </p:sp>
      <p:sp>
        <p:nvSpPr>
          <p:cNvPr id="92190" name="Line 33"/>
          <p:cNvSpPr>
            <a:spLocks noChangeShapeType="1"/>
          </p:cNvSpPr>
          <p:nvPr/>
        </p:nvSpPr>
        <p:spPr bwMode="auto">
          <a:xfrm>
            <a:off x="6423025" y="3897313"/>
            <a:ext cx="328613" cy="242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191" name="Text Box 34"/>
          <p:cNvSpPr txBox="1">
            <a:spLocks noChangeArrowheads="1"/>
          </p:cNvSpPr>
          <p:nvPr/>
        </p:nvSpPr>
        <p:spPr bwMode="auto">
          <a:xfrm>
            <a:off x="7353300" y="4419600"/>
            <a:ext cx="1225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/>
              <a:t>Document</a:t>
            </a:r>
          </a:p>
        </p:txBody>
      </p:sp>
      <p:sp>
        <p:nvSpPr>
          <p:cNvPr id="92192" name="Line 35"/>
          <p:cNvSpPr>
            <a:spLocks noChangeShapeType="1"/>
          </p:cNvSpPr>
          <p:nvPr/>
        </p:nvSpPr>
        <p:spPr bwMode="auto">
          <a:xfrm>
            <a:off x="7116763" y="4360863"/>
            <a:ext cx="296862" cy="155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193" name="Line 37"/>
          <p:cNvSpPr>
            <a:spLocks noChangeShapeType="1"/>
          </p:cNvSpPr>
          <p:nvPr/>
        </p:nvSpPr>
        <p:spPr bwMode="auto">
          <a:xfrm flipV="1">
            <a:off x="4965700" y="3921125"/>
            <a:ext cx="869950" cy="177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7314" name="Oval 38"/>
          <p:cNvSpPr>
            <a:spLocks noChangeArrowheads="1"/>
          </p:cNvSpPr>
          <p:nvPr/>
        </p:nvSpPr>
        <p:spPr bwMode="auto">
          <a:xfrm>
            <a:off x="5614988" y="5919788"/>
            <a:ext cx="3205162" cy="938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fr-FR" altLang="fr-FR"/>
          </a:p>
        </p:txBody>
      </p:sp>
      <p:sp>
        <p:nvSpPr>
          <p:cNvPr id="97315" name="Text Box 39"/>
          <p:cNvSpPr txBox="1">
            <a:spLocks noChangeArrowheads="1"/>
          </p:cNvSpPr>
          <p:nvPr/>
        </p:nvSpPr>
        <p:spPr bwMode="auto">
          <a:xfrm>
            <a:off x="5776913" y="6208713"/>
            <a:ext cx="16843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>
                <a:solidFill>
                  <a:schemeClr val="folHlink"/>
                </a:solidFill>
              </a:rPr>
              <a:t>Espace disque</a:t>
            </a:r>
          </a:p>
        </p:txBody>
      </p:sp>
      <p:sp>
        <p:nvSpPr>
          <p:cNvPr id="92196" name="Text Box 40"/>
          <p:cNvSpPr txBox="1">
            <a:spLocks noChangeArrowheads="1"/>
          </p:cNvSpPr>
          <p:nvPr/>
        </p:nvSpPr>
        <p:spPr bwMode="auto">
          <a:xfrm>
            <a:off x="6897688" y="5557838"/>
            <a:ext cx="704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/>
              <a:t>Paris</a:t>
            </a:r>
          </a:p>
        </p:txBody>
      </p:sp>
      <p:sp>
        <p:nvSpPr>
          <p:cNvPr id="92197" name="Oval 41"/>
          <p:cNvSpPr>
            <a:spLocks noChangeArrowheads="1"/>
          </p:cNvSpPr>
          <p:nvPr/>
        </p:nvSpPr>
        <p:spPr bwMode="auto">
          <a:xfrm>
            <a:off x="5580063" y="5335588"/>
            <a:ext cx="1212850" cy="6715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92198" name="Text Box 42"/>
          <p:cNvSpPr txBox="1">
            <a:spLocks noChangeArrowheads="1"/>
          </p:cNvSpPr>
          <p:nvPr/>
        </p:nvSpPr>
        <p:spPr bwMode="auto">
          <a:xfrm>
            <a:off x="5919788" y="5367338"/>
            <a:ext cx="43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/>
              <a:t>Le</a:t>
            </a:r>
          </a:p>
        </p:txBody>
      </p:sp>
      <p:sp>
        <p:nvSpPr>
          <p:cNvPr id="92199" name="Text Box 43"/>
          <p:cNvSpPr txBox="1">
            <a:spLocks noChangeArrowheads="1"/>
          </p:cNvSpPr>
          <p:nvPr/>
        </p:nvSpPr>
        <p:spPr bwMode="auto">
          <a:xfrm>
            <a:off x="6613525" y="5876925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/>
              <a:t>Le</a:t>
            </a:r>
          </a:p>
        </p:txBody>
      </p:sp>
      <p:sp>
        <p:nvSpPr>
          <p:cNvPr id="92200" name="Line 44"/>
          <p:cNvSpPr>
            <a:spLocks noChangeShapeType="1"/>
          </p:cNvSpPr>
          <p:nvPr/>
        </p:nvSpPr>
        <p:spPr bwMode="auto">
          <a:xfrm>
            <a:off x="6353175" y="5707063"/>
            <a:ext cx="328613" cy="242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201" name="Text Box 45"/>
          <p:cNvSpPr txBox="1">
            <a:spLocks noChangeArrowheads="1"/>
          </p:cNvSpPr>
          <p:nvPr/>
        </p:nvSpPr>
        <p:spPr bwMode="auto">
          <a:xfrm>
            <a:off x="7283450" y="6229350"/>
            <a:ext cx="1225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/>
              <a:t>Document</a:t>
            </a:r>
          </a:p>
        </p:txBody>
      </p:sp>
      <p:sp>
        <p:nvSpPr>
          <p:cNvPr id="92202" name="Line 46"/>
          <p:cNvSpPr>
            <a:spLocks noChangeShapeType="1"/>
          </p:cNvSpPr>
          <p:nvPr/>
        </p:nvSpPr>
        <p:spPr bwMode="auto">
          <a:xfrm>
            <a:off x="7046913" y="6170613"/>
            <a:ext cx="296862" cy="155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203" name="Line 47"/>
          <p:cNvSpPr>
            <a:spLocks noChangeShapeType="1"/>
          </p:cNvSpPr>
          <p:nvPr/>
        </p:nvSpPr>
        <p:spPr bwMode="auto">
          <a:xfrm flipV="1">
            <a:off x="4987925" y="5543550"/>
            <a:ext cx="539750" cy="120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2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2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2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2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2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2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2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2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2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2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2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2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2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2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2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2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2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92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2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2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92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2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2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92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92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2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92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92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92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92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92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92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92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92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92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92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92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92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92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92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92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92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92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92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92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92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92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92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92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92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92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92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92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92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92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92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92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92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92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92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92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92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92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 nodeType="clickPar">
                      <p:stCondLst>
                        <p:cond delay="indefinite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92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92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92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 nodeType="clickPar">
                      <p:stCondLst>
                        <p:cond delay="indefinite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92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92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92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92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92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92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 nodeType="clickPar">
                      <p:stCondLst>
                        <p:cond delay="indefinite"/>
                      </p:stCondLst>
                      <p:childTnLst>
                        <p:par>
                          <p:cTn id="2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92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92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92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 nodeType="clickPar">
                      <p:stCondLst>
                        <p:cond delay="indefinite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92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92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92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 nodeType="clickPar">
                      <p:stCondLst>
                        <p:cond delay="indefinite"/>
                      </p:stCondLst>
                      <p:childTnLst>
                        <p:par>
                          <p:cTn id="2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92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92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92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6" grpId="0" animBg="1"/>
      <p:bldP spid="92168" grpId="0"/>
      <p:bldP spid="92169" grpId="0" animBg="1"/>
      <p:bldP spid="92170" grpId="0"/>
      <p:bldP spid="92171" grpId="0" animBg="1"/>
      <p:bldP spid="92172" grpId="0"/>
      <p:bldP spid="92173" grpId="0"/>
      <p:bldP spid="92174" grpId="0" animBg="1"/>
      <p:bldP spid="92175" grpId="0"/>
      <p:bldP spid="92176" grpId="0"/>
      <p:bldP spid="92178" grpId="0"/>
      <p:bldP spid="92180" grpId="0" animBg="1"/>
      <p:bldP spid="92181" grpId="0"/>
      <p:bldP spid="92182" grpId="0"/>
      <p:bldP spid="92184" grpId="0" animBg="1"/>
      <p:bldP spid="92186" grpId="0"/>
      <p:bldP spid="92187" grpId="0" animBg="1"/>
      <p:bldP spid="92188" grpId="0"/>
      <p:bldP spid="92189" grpId="0"/>
      <p:bldP spid="92196" grpId="0"/>
      <p:bldP spid="92197" grpId="0" animBg="1"/>
      <p:bldP spid="92198" grpId="0"/>
      <p:bldP spid="92199" grpId="0"/>
      <p:bldP spid="92201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Types de racines DFS</a:t>
            </a:r>
          </a:p>
        </p:txBody>
      </p:sp>
      <p:sp>
        <p:nvSpPr>
          <p:cNvPr id="93187" name="Espace réservé du texte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fr-FR" altLang="fr-FR" sz="2800" smtClean="0"/>
              <a:t>Deux types de racines DFS peuvent être configurées sous Windows 200X : </a:t>
            </a:r>
          </a:p>
          <a:p>
            <a:pPr eaLnBrk="1" hangingPunct="1"/>
            <a:endParaRPr lang="fr-FR" altLang="fr-FR" sz="2400" smtClean="0"/>
          </a:p>
          <a:p>
            <a:pPr lvl="1" eaLnBrk="1" hangingPunct="1"/>
            <a:r>
              <a:rPr lang="fr-FR" altLang="fr-FR" sz="2400" smtClean="0"/>
              <a:t>Autonome </a:t>
            </a:r>
          </a:p>
          <a:p>
            <a:pPr lvl="1" eaLnBrk="1" hangingPunct="1"/>
            <a:endParaRPr lang="fr-FR" altLang="fr-FR" sz="2400" smtClean="0"/>
          </a:p>
          <a:p>
            <a:pPr lvl="1" eaLnBrk="1" hangingPunct="1"/>
            <a:r>
              <a:rPr lang="fr-FR" altLang="fr-FR" sz="2400" smtClean="0"/>
              <a:t>Domaine (ou racine à tolérance de panne)</a:t>
            </a:r>
          </a:p>
          <a:p>
            <a:pPr eaLnBrk="1" hangingPunct="1"/>
            <a:endParaRPr lang="fr-FR" altLang="fr-FR" sz="2400" smtClean="0"/>
          </a:p>
        </p:txBody>
      </p:sp>
      <p:sp>
        <p:nvSpPr>
          <p:cNvPr id="98308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mtClean="0">
                <a:solidFill>
                  <a:srgbClr val="FFFFFF"/>
                </a:solidFill>
              </a:rPr>
              <a:t>Administration Windows</a:t>
            </a:r>
          </a:p>
        </p:txBody>
      </p:sp>
      <p:sp>
        <p:nvSpPr>
          <p:cNvPr id="98309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7D7CDA5-C4D5-4B82-95DE-6F7164D7C64A}" type="slidenum">
              <a:rPr lang="fr-FR" altLang="fr-FR" smtClean="0">
                <a:solidFill>
                  <a:srgbClr val="045C75"/>
                </a:solidFill>
              </a:rPr>
              <a:pPr/>
              <a:t>74</a:t>
            </a:fld>
            <a:endParaRPr lang="fr-FR" altLang="fr-FR" smtClean="0">
              <a:solidFill>
                <a:srgbClr val="045C75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Types de racines DFS</a:t>
            </a:r>
          </a:p>
        </p:txBody>
      </p:sp>
      <p:sp>
        <p:nvSpPr>
          <p:cNvPr id="94211" name="Espace réservé du texte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fr-FR" altLang="fr-FR" sz="1800" smtClean="0"/>
          </a:p>
          <a:p>
            <a:pPr eaLnBrk="1" hangingPunct="1"/>
            <a:r>
              <a:rPr lang="fr-FR" altLang="fr-FR" sz="2800" smtClean="0"/>
              <a:t>Racine DFS autonome</a:t>
            </a:r>
          </a:p>
          <a:p>
            <a:pPr eaLnBrk="1" hangingPunct="1"/>
            <a:endParaRPr lang="fr-FR" altLang="fr-FR" sz="2400" smtClean="0"/>
          </a:p>
          <a:p>
            <a:pPr lvl="1" eaLnBrk="1" hangingPunct="1"/>
            <a:r>
              <a:rPr lang="fr-FR" altLang="fr-FR" sz="2400" smtClean="0"/>
              <a:t>Les racines DFS autonomes sont stockées dans le registre et fournissent un seul niveau de lien DFS</a:t>
            </a:r>
          </a:p>
          <a:p>
            <a:pPr lvl="1" eaLnBrk="1" hangingPunct="1"/>
            <a:endParaRPr lang="fr-FR" altLang="fr-FR" sz="2400" smtClean="0"/>
          </a:p>
          <a:p>
            <a:pPr lvl="1" eaLnBrk="1" hangingPunct="1"/>
            <a:r>
              <a:rPr lang="fr-FR" altLang="fr-FR" sz="2400" smtClean="0"/>
              <a:t>Les racines DFS peuvent être localisées sur tous les systèmes de fichiers (FAT 16, FAT 32, NTFS)</a:t>
            </a:r>
          </a:p>
          <a:p>
            <a:pPr lvl="1" eaLnBrk="1" hangingPunct="1"/>
            <a:endParaRPr lang="fr-FR" altLang="fr-FR" sz="2400" smtClean="0"/>
          </a:p>
          <a:p>
            <a:pPr lvl="1" eaLnBrk="1" hangingPunct="1"/>
            <a:r>
              <a:rPr lang="fr-FR" altLang="fr-FR" sz="2400" smtClean="0"/>
              <a:t>Elles n'offrent pas de processus de réplication ou de sauvegarde</a:t>
            </a:r>
            <a:r>
              <a:rPr lang="fr-FR" altLang="fr-FR" sz="1600" smtClean="0"/>
              <a:t>.</a:t>
            </a:r>
          </a:p>
        </p:txBody>
      </p:sp>
      <p:sp>
        <p:nvSpPr>
          <p:cNvPr id="99332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mtClean="0">
                <a:solidFill>
                  <a:srgbClr val="FFFFFF"/>
                </a:solidFill>
              </a:rPr>
              <a:t>Administration Windows</a:t>
            </a:r>
          </a:p>
        </p:txBody>
      </p:sp>
      <p:sp>
        <p:nvSpPr>
          <p:cNvPr id="99333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062A89E-A401-4D35-B0D6-B272A5534A28}" type="slidenum">
              <a:rPr lang="fr-FR" altLang="fr-FR" smtClean="0">
                <a:solidFill>
                  <a:srgbClr val="045C75"/>
                </a:solidFill>
              </a:rPr>
              <a:pPr/>
              <a:t>75</a:t>
            </a:fld>
            <a:endParaRPr lang="fr-FR" altLang="fr-FR" smtClean="0">
              <a:solidFill>
                <a:srgbClr val="045C75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4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4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4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Types de racines DFS</a:t>
            </a:r>
            <a:endParaRPr lang="fr-FR" dirty="0"/>
          </a:p>
        </p:txBody>
      </p:sp>
      <p:sp>
        <p:nvSpPr>
          <p:cNvPr id="100355" name="Espace réservé du pied de page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mtClean="0">
                <a:solidFill>
                  <a:srgbClr val="FFFFFF"/>
                </a:solidFill>
              </a:rPr>
              <a:t>Administration Windows</a:t>
            </a:r>
          </a:p>
        </p:txBody>
      </p:sp>
      <p:sp>
        <p:nvSpPr>
          <p:cNvPr id="100356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151E43-F0DA-48CF-9FB4-D53A33E2B581}" type="slidenum">
              <a:rPr lang="fr-FR" altLang="fr-FR" smtClean="0">
                <a:solidFill>
                  <a:srgbClr val="7B9899"/>
                </a:solidFill>
              </a:rPr>
              <a:pPr/>
              <a:t>76</a:t>
            </a:fld>
            <a:endParaRPr lang="fr-FR" altLang="fr-FR" smtClean="0">
              <a:solidFill>
                <a:srgbClr val="7B9899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188" y="1536700"/>
            <a:ext cx="7993062" cy="53244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fr-FR" sz="2800" dirty="0">
                <a:latin typeface="+mn-lt"/>
              </a:rPr>
              <a:t>Racine DFS de domaine</a:t>
            </a:r>
          </a:p>
          <a:p>
            <a:pPr lvl="1" eaLnBrk="1" hangingPunct="1">
              <a:defRPr/>
            </a:pPr>
            <a:endParaRPr lang="fr-FR" sz="1600" dirty="0">
              <a:latin typeface="+mn-lt"/>
            </a:endParaRPr>
          </a:p>
          <a:p>
            <a:pPr marL="547688" lvl="1" indent="-273050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/>
            </a:pPr>
            <a:r>
              <a:rPr lang="fr-FR" sz="2400" dirty="0">
                <a:solidFill>
                  <a:schemeClr val="tx2"/>
                </a:solidFill>
                <a:latin typeface="+mn-lt"/>
              </a:rPr>
              <a:t>Une racine DFS utilise Active Directory pour stocker la topologie de l'arborescence.</a:t>
            </a:r>
          </a:p>
          <a:p>
            <a:pPr marL="547688" lvl="1" indent="-273050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/>
            </a:pPr>
            <a:endParaRPr lang="fr-FR" sz="2400" dirty="0">
              <a:solidFill>
                <a:schemeClr val="tx2"/>
              </a:solidFill>
              <a:latin typeface="+mn-lt"/>
            </a:endParaRPr>
          </a:p>
          <a:p>
            <a:pPr marL="547688" lvl="1" indent="-273050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/>
            </a:pPr>
            <a:r>
              <a:rPr lang="fr-FR" sz="2400" dirty="0">
                <a:solidFill>
                  <a:schemeClr val="tx2"/>
                </a:solidFill>
                <a:latin typeface="+mn-lt"/>
              </a:rPr>
              <a:t>Les changements dans un arbre DFS sont automatiquement synchronisés avec Active Directory</a:t>
            </a:r>
          </a:p>
          <a:p>
            <a:pPr marL="547688" lvl="1" indent="-273050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/>
            </a:pPr>
            <a:endParaRPr lang="fr-FR" sz="2400" dirty="0">
              <a:solidFill>
                <a:schemeClr val="tx2"/>
              </a:solidFill>
              <a:latin typeface="+mn-lt"/>
            </a:endParaRPr>
          </a:p>
          <a:p>
            <a:pPr marL="547688" lvl="1" indent="-273050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/>
            </a:pPr>
            <a:r>
              <a:rPr lang="fr-FR" sz="2400" dirty="0">
                <a:solidFill>
                  <a:schemeClr val="tx2"/>
                </a:solidFill>
                <a:latin typeface="+mn-lt"/>
              </a:rPr>
              <a:t>Pour être fonctionnelles, les racines DFS à tolérance de panne doivent se situer sur des partitions NTFS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endParaRPr lang="fr-FR" sz="2000" dirty="0">
              <a:solidFill>
                <a:srgbClr val="0070C0"/>
              </a:solidFill>
              <a:latin typeface="+mn-lt"/>
            </a:endParaRPr>
          </a:p>
          <a:p>
            <a:pPr lvl="1" eaLnBrk="1" hangingPunct="1">
              <a:buFont typeface="Arial" pitchFamily="34" charset="0"/>
              <a:buChar char="•"/>
              <a:defRPr/>
            </a:pPr>
            <a:endParaRPr lang="fr-FR" sz="2000" dirty="0">
              <a:solidFill>
                <a:srgbClr val="0070C0"/>
              </a:solidFill>
              <a:latin typeface="+mn-lt"/>
            </a:endParaRPr>
          </a:p>
          <a:p>
            <a:pPr lvl="1" eaLnBrk="1" hangingPunct="1">
              <a:defRPr/>
            </a:pPr>
            <a:endParaRPr lang="fr-FR" sz="2000" dirty="0">
              <a:solidFill>
                <a:srgbClr val="0070C0"/>
              </a:solidFill>
              <a:latin typeface="Arial" charset="0"/>
            </a:endParaRPr>
          </a:p>
          <a:p>
            <a:pPr lvl="1" eaLnBrk="1" hangingPunct="1">
              <a:defRPr/>
            </a:pPr>
            <a:endParaRPr lang="fr-FR" sz="2000" dirty="0">
              <a:solidFill>
                <a:srgbClr val="0070C0"/>
              </a:solidFill>
              <a:latin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>
          <a:xfrm>
            <a:off x="728663" y="0"/>
            <a:ext cx="77724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DFS Système de fichiers distribués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42913" y="1341438"/>
            <a:ext cx="8701087" cy="8763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altLang="fr-FR" sz="2800" smtClean="0"/>
              <a:t>Création d’une racine DFS</a:t>
            </a:r>
          </a:p>
        </p:txBody>
      </p:sp>
      <p:pic>
        <p:nvPicPr>
          <p:cNvPr id="96260" name="Picture 4" descr="DFS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6" t="6750" r="310" b="17070"/>
          <a:stretch>
            <a:fillRect/>
          </a:stretch>
        </p:blipFill>
        <p:spPr>
          <a:xfrm>
            <a:off x="1619250" y="2249488"/>
            <a:ext cx="7346950" cy="4552950"/>
          </a:xfrm>
        </p:spPr>
      </p:pic>
      <p:sp>
        <p:nvSpPr>
          <p:cNvPr id="101381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mtClean="0">
                <a:solidFill>
                  <a:srgbClr val="FFFFFF"/>
                </a:solidFill>
              </a:rPr>
              <a:t>Administration Windows</a:t>
            </a:r>
          </a:p>
        </p:txBody>
      </p:sp>
      <p:sp>
        <p:nvSpPr>
          <p:cNvPr id="101382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8F0CADE-EB78-4A67-AB88-0A632D465861}" type="slidenum">
              <a:rPr lang="fr-FR" altLang="fr-FR" smtClean="0">
                <a:solidFill>
                  <a:srgbClr val="045C75"/>
                </a:solidFill>
              </a:rPr>
              <a:pPr/>
              <a:t>77</a:t>
            </a:fld>
            <a:endParaRPr lang="fr-FR" altLang="fr-FR" smtClean="0">
              <a:solidFill>
                <a:srgbClr val="045C75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728663" y="0"/>
            <a:ext cx="77724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DFS Système de fichiers distribués</a:t>
            </a:r>
          </a:p>
        </p:txBody>
      </p:sp>
      <p:pic>
        <p:nvPicPr>
          <p:cNvPr id="97283" name="Picture 6" descr="DFS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8" t="6284" r="50269" b="51973"/>
          <a:stretch>
            <a:fillRect/>
          </a:stretch>
        </p:blipFill>
        <p:spPr>
          <a:xfrm>
            <a:off x="4067175" y="1689100"/>
            <a:ext cx="4819650" cy="3214688"/>
          </a:xfrm>
        </p:spPr>
      </p:pic>
      <p:sp>
        <p:nvSpPr>
          <p:cNvPr id="102404" name="Espace réservé du pied de page 8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mtClean="0">
                <a:solidFill>
                  <a:srgbClr val="FFFFFF"/>
                </a:solidFill>
              </a:rPr>
              <a:t>Administration Windows</a:t>
            </a:r>
          </a:p>
        </p:txBody>
      </p:sp>
      <p:sp>
        <p:nvSpPr>
          <p:cNvPr id="102405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25C6C85-206D-4198-A7AE-3E113CC5B196}" type="slidenum">
              <a:rPr lang="fr-FR" altLang="fr-FR" smtClean="0">
                <a:solidFill>
                  <a:srgbClr val="045C75"/>
                </a:solidFill>
              </a:rPr>
              <a:pPr/>
              <a:t>78</a:t>
            </a:fld>
            <a:endParaRPr lang="fr-FR" altLang="fr-FR" smtClean="0">
              <a:solidFill>
                <a:srgbClr val="045C75"/>
              </a:solidFill>
            </a:endParaRPr>
          </a:p>
        </p:txBody>
      </p:sp>
      <p:sp>
        <p:nvSpPr>
          <p:cNvPr id="6" name="Espace réservé du texte 2"/>
          <p:cNvSpPr txBox="1">
            <a:spLocks/>
          </p:cNvSpPr>
          <p:nvPr/>
        </p:nvSpPr>
        <p:spPr>
          <a:xfrm>
            <a:off x="457200" y="1000125"/>
            <a:ext cx="8229600" cy="43894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fr-FR" sz="2600" dirty="0">
              <a:latin typeface="+mn-lt"/>
            </a:endParaRPr>
          </a:p>
          <a:p>
            <a:pPr marL="274320" indent="-27432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fr-FR" sz="2600" dirty="0">
                <a:latin typeface="+mn-lt"/>
              </a:rPr>
              <a:t>Pour installer un</a:t>
            </a:r>
            <a:br>
              <a:rPr lang="fr-FR" sz="2600" dirty="0">
                <a:latin typeface="+mn-lt"/>
              </a:rPr>
            </a:br>
            <a:r>
              <a:rPr lang="fr-FR" sz="2600" dirty="0">
                <a:latin typeface="+mn-lt"/>
              </a:rPr>
              <a:t>serveur DFS il faut</a:t>
            </a:r>
            <a:br>
              <a:rPr lang="fr-FR" sz="2600" dirty="0">
                <a:latin typeface="+mn-lt"/>
              </a:rPr>
            </a:br>
            <a:r>
              <a:rPr lang="fr-FR" sz="2600" dirty="0">
                <a:latin typeface="+mn-lt"/>
              </a:rPr>
              <a:t>commencer par créer</a:t>
            </a:r>
            <a:br>
              <a:rPr lang="fr-FR" sz="2600" dirty="0">
                <a:latin typeface="+mn-lt"/>
              </a:rPr>
            </a:br>
            <a:r>
              <a:rPr lang="fr-FR" sz="2600" dirty="0">
                <a:latin typeface="+mn-lt"/>
              </a:rPr>
              <a:t>une Racine DFS</a:t>
            </a:r>
          </a:p>
          <a:p>
            <a:pPr marL="274320" indent="-27432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fr-FR" sz="2600" dirty="0">
              <a:latin typeface="+mn-lt"/>
            </a:endParaRPr>
          </a:p>
          <a:p>
            <a:pPr marL="274320" indent="-27432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fr-FR" sz="2600" dirty="0">
                <a:latin typeface="+mn-lt"/>
              </a:rPr>
              <a:t>Nom de la racine.</a:t>
            </a:r>
            <a:br>
              <a:rPr lang="fr-FR" sz="2600" dirty="0">
                <a:latin typeface="+mn-lt"/>
              </a:rPr>
            </a:br>
            <a:r>
              <a:rPr lang="fr-FR" sz="2600" dirty="0">
                <a:latin typeface="+mn-lt"/>
              </a:rPr>
              <a:t>$ en fin pour ne pas</a:t>
            </a:r>
            <a:br>
              <a:rPr lang="fr-FR" sz="2600" dirty="0">
                <a:latin typeface="+mn-lt"/>
              </a:rPr>
            </a:br>
            <a:r>
              <a:rPr lang="fr-FR" sz="2600" dirty="0">
                <a:latin typeface="+mn-lt"/>
              </a:rPr>
              <a:t>voir le partage dans le</a:t>
            </a:r>
            <a:br>
              <a:rPr lang="fr-FR" sz="2600" dirty="0">
                <a:latin typeface="+mn-lt"/>
              </a:rPr>
            </a:br>
            <a:r>
              <a:rPr lang="fr-FR" sz="2600" dirty="0">
                <a:latin typeface="+mn-lt"/>
              </a:rPr>
              <a:t>voisinage réseau.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72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7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7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Mise en place d'une racine DFS</a:t>
            </a:r>
            <a:endParaRPr lang="fr-FR" dirty="0"/>
          </a:p>
        </p:txBody>
      </p:sp>
      <p:sp>
        <p:nvSpPr>
          <p:cNvPr id="103427" name="Espace réservé du pied de page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mtClean="0">
                <a:solidFill>
                  <a:srgbClr val="FFFFFF"/>
                </a:solidFill>
              </a:rPr>
              <a:t>Administration Windows</a:t>
            </a:r>
          </a:p>
        </p:txBody>
      </p:sp>
      <p:sp>
        <p:nvSpPr>
          <p:cNvPr id="103428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3DFBFC0-3AEA-40F2-8DD1-6213886F1825}" type="slidenum">
              <a:rPr lang="fr-FR" altLang="fr-FR" smtClean="0">
                <a:solidFill>
                  <a:srgbClr val="7B9899"/>
                </a:solidFill>
              </a:rPr>
              <a:pPr/>
              <a:t>79</a:t>
            </a:fld>
            <a:endParaRPr lang="fr-FR" altLang="fr-FR" smtClean="0">
              <a:solidFill>
                <a:srgbClr val="7B989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1625" y="1773238"/>
            <a:ext cx="8591550" cy="45926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547688" lvl="1" indent="-273050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/>
            </a:pPr>
            <a:r>
              <a:rPr lang="fr-FR" sz="2800" dirty="0">
                <a:solidFill>
                  <a:schemeClr val="tx2"/>
                </a:solidFill>
                <a:latin typeface="+mn-lt"/>
              </a:rPr>
              <a:t>C'est ce nom qui sera visible comme point d'entrée par les clients dans le voisinage réseau spécification du dossier partagé cible.</a:t>
            </a:r>
          </a:p>
          <a:p>
            <a:pPr marL="547688" lvl="1" indent="-273050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/>
            </a:pPr>
            <a:endParaRPr lang="fr-FR" sz="2400" dirty="0">
              <a:solidFill>
                <a:schemeClr val="tx2"/>
              </a:solidFill>
              <a:latin typeface="+mn-lt"/>
            </a:endParaRPr>
          </a:p>
          <a:p>
            <a:pPr marL="547688" lvl="1" indent="-273050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/>
            </a:pPr>
            <a:r>
              <a:rPr lang="fr-FR" sz="2800" dirty="0">
                <a:solidFill>
                  <a:schemeClr val="tx2"/>
                </a:solidFill>
                <a:latin typeface="+mn-lt"/>
              </a:rPr>
              <a:t>Durée de cache de la redirection côté client: 600 secondes est une valeur optimale. On peut mettre beaucoup moins.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Outils pour la gestion des disques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935163"/>
            <a:ext cx="2757488" cy="4389437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fr-FR" altLang="fr-FR" smtClean="0"/>
              <a:t>La console de gestion des disques </a:t>
            </a:r>
            <a:br>
              <a:rPr lang="fr-FR" altLang="fr-FR" smtClean="0"/>
            </a:br>
            <a:r>
              <a:rPr lang="fr-FR" altLang="fr-FR" sz="2800" smtClean="0"/>
              <a:t>(accessible dans la console de gestion de l’ordinateur)</a:t>
            </a:r>
          </a:p>
        </p:txBody>
      </p:sp>
      <p:sp>
        <p:nvSpPr>
          <p:cNvPr id="23556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mtClean="0">
                <a:solidFill>
                  <a:srgbClr val="FFFFFF"/>
                </a:solidFill>
              </a:rPr>
              <a:t>Administration Windows</a:t>
            </a:r>
          </a:p>
        </p:txBody>
      </p:sp>
      <p:sp>
        <p:nvSpPr>
          <p:cNvPr id="23557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876643D-DC6F-453A-8FB4-919238A5CEB2}" type="slidenum">
              <a:rPr lang="fr-FR" altLang="fr-FR" smtClean="0">
                <a:solidFill>
                  <a:srgbClr val="045C75"/>
                </a:solidFill>
              </a:rPr>
              <a:pPr/>
              <a:t>8</a:t>
            </a:fld>
            <a:endParaRPr lang="fr-FR" altLang="fr-FR" smtClean="0">
              <a:solidFill>
                <a:srgbClr val="045C75"/>
              </a:solidFill>
            </a:endParaRPr>
          </a:p>
        </p:txBody>
      </p:sp>
      <p:pic>
        <p:nvPicPr>
          <p:cNvPr id="22534" name="Picture 4" descr="dskmg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1905000"/>
            <a:ext cx="5929312" cy="444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Mise en place d'une racine DFS</a:t>
            </a:r>
          </a:p>
        </p:txBody>
      </p:sp>
      <p:sp>
        <p:nvSpPr>
          <p:cNvPr id="104451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mtClean="0">
                <a:solidFill>
                  <a:srgbClr val="FFFFFF"/>
                </a:solidFill>
              </a:rPr>
              <a:t>Administration Windows</a:t>
            </a:r>
          </a:p>
        </p:txBody>
      </p:sp>
      <p:sp>
        <p:nvSpPr>
          <p:cNvPr id="104452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B5375F0-B806-42F5-A363-398C0D017903}" type="slidenum">
              <a:rPr lang="fr-FR" altLang="fr-FR" smtClean="0">
                <a:solidFill>
                  <a:srgbClr val="045C75"/>
                </a:solidFill>
              </a:rPr>
              <a:pPr/>
              <a:t>80</a:t>
            </a:fld>
            <a:endParaRPr lang="fr-FR" altLang="fr-FR" smtClean="0">
              <a:solidFill>
                <a:srgbClr val="045C75"/>
              </a:solidFill>
            </a:endParaRPr>
          </a:p>
        </p:txBody>
      </p:sp>
      <p:pic>
        <p:nvPicPr>
          <p:cNvPr id="993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" t="14325" r="26909" b="24283"/>
          <a:stretch>
            <a:fillRect/>
          </a:stretch>
        </p:blipFill>
        <p:spPr bwMode="auto">
          <a:xfrm>
            <a:off x="2214563" y="1857375"/>
            <a:ext cx="5757862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Mise en place d'une racine DFS</a:t>
            </a:r>
          </a:p>
        </p:txBody>
      </p:sp>
      <p:sp>
        <p:nvSpPr>
          <p:cNvPr id="105475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mtClean="0">
                <a:solidFill>
                  <a:srgbClr val="FFFFFF"/>
                </a:solidFill>
              </a:rPr>
              <a:t>Administration Windows</a:t>
            </a:r>
          </a:p>
        </p:txBody>
      </p:sp>
      <p:sp>
        <p:nvSpPr>
          <p:cNvPr id="105476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9171A5B-E036-4EA9-8FA1-744FF773CB03}" type="slidenum">
              <a:rPr lang="fr-FR" altLang="fr-FR" smtClean="0">
                <a:solidFill>
                  <a:srgbClr val="045C75"/>
                </a:solidFill>
              </a:rPr>
              <a:pPr/>
              <a:t>81</a:t>
            </a:fld>
            <a:endParaRPr lang="fr-FR" altLang="fr-FR" smtClean="0">
              <a:solidFill>
                <a:srgbClr val="045C75"/>
              </a:solidFill>
            </a:endParaRPr>
          </a:p>
        </p:txBody>
      </p:sp>
      <p:pic>
        <p:nvPicPr>
          <p:cNvPr id="10035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" t="14325" r="26909" b="24283"/>
          <a:stretch>
            <a:fillRect/>
          </a:stretch>
        </p:blipFill>
        <p:spPr bwMode="auto">
          <a:xfrm>
            <a:off x="2000250" y="1785938"/>
            <a:ext cx="557212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Mise en place d'une racine DFS</a:t>
            </a:r>
          </a:p>
        </p:txBody>
      </p:sp>
      <p:sp>
        <p:nvSpPr>
          <p:cNvPr id="106499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mtClean="0">
                <a:solidFill>
                  <a:srgbClr val="FFFFFF"/>
                </a:solidFill>
              </a:rPr>
              <a:t>Administration Windows</a:t>
            </a:r>
          </a:p>
        </p:txBody>
      </p:sp>
      <p:sp>
        <p:nvSpPr>
          <p:cNvPr id="106500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B3E3110-E8F8-442C-9796-EB8A9659551A}" type="slidenum">
              <a:rPr lang="fr-FR" altLang="fr-FR" smtClean="0">
                <a:solidFill>
                  <a:srgbClr val="045C75"/>
                </a:solidFill>
              </a:rPr>
              <a:pPr/>
              <a:t>82</a:t>
            </a:fld>
            <a:endParaRPr lang="fr-FR" altLang="fr-FR" smtClean="0">
              <a:solidFill>
                <a:srgbClr val="045C75"/>
              </a:solidFill>
            </a:endParaRPr>
          </a:p>
        </p:txBody>
      </p:sp>
      <p:pic>
        <p:nvPicPr>
          <p:cNvPr id="10138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" t="14323" r="27832" b="24284"/>
          <a:stretch>
            <a:fillRect/>
          </a:stretch>
        </p:blipFill>
        <p:spPr bwMode="auto">
          <a:xfrm>
            <a:off x="1428750" y="1714500"/>
            <a:ext cx="5500688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Mise en place d'une racine DFS</a:t>
            </a:r>
          </a:p>
        </p:txBody>
      </p:sp>
      <p:sp>
        <p:nvSpPr>
          <p:cNvPr id="107523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mtClean="0">
                <a:solidFill>
                  <a:srgbClr val="FFFFFF"/>
                </a:solidFill>
              </a:rPr>
              <a:t>Administration Windows</a:t>
            </a:r>
          </a:p>
        </p:txBody>
      </p:sp>
      <p:sp>
        <p:nvSpPr>
          <p:cNvPr id="107524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14D4B3D-DAE7-4495-BF88-20E250D29828}" type="slidenum">
              <a:rPr lang="fr-FR" altLang="fr-FR" smtClean="0">
                <a:solidFill>
                  <a:srgbClr val="045C75"/>
                </a:solidFill>
              </a:rPr>
              <a:pPr/>
              <a:t>83</a:t>
            </a:fld>
            <a:endParaRPr lang="fr-FR" altLang="fr-FR" smtClean="0">
              <a:solidFill>
                <a:srgbClr val="045C75"/>
              </a:solidFill>
            </a:endParaRPr>
          </a:p>
        </p:txBody>
      </p:sp>
      <p:pic>
        <p:nvPicPr>
          <p:cNvPr id="10240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" t="15347" r="11208" b="8936"/>
          <a:stretch>
            <a:fillRect/>
          </a:stretch>
        </p:blipFill>
        <p:spPr bwMode="auto">
          <a:xfrm>
            <a:off x="1425575" y="1317625"/>
            <a:ext cx="6786563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6" name="ZoneTexte 6"/>
          <p:cNvSpPr txBox="1">
            <a:spLocks noChangeArrowheads="1"/>
          </p:cNvSpPr>
          <p:nvPr/>
        </p:nvSpPr>
        <p:spPr bwMode="auto">
          <a:xfrm>
            <a:off x="128588" y="5661025"/>
            <a:ext cx="90154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b="1">
                <a:solidFill>
                  <a:srgbClr val="0070C0"/>
                </a:solidFill>
              </a:rPr>
              <a:t>ATTENTION !!! Il faut lancer le service de fichiers distribués sur le serveur choisi</a:t>
            </a:r>
          </a:p>
          <a:p>
            <a:pPr eaLnBrk="1" hangingPunct="1"/>
            <a:r>
              <a:rPr lang="fr-FR" altLang="fr-FR" b="1">
                <a:solidFill>
                  <a:srgbClr val="0070C0"/>
                </a:solidFill>
              </a:rPr>
              <a:t>		(si ce n’est pas la machine locale)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Mise en place d'une racine DFS</a:t>
            </a:r>
          </a:p>
        </p:txBody>
      </p:sp>
      <p:sp>
        <p:nvSpPr>
          <p:cNvPr id="108547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mtClean="0">
                <a:solidFill>
                  <a:srgbClr val="FFFFFF"/>
                </a:solidFill>
              </a:rPr>
              <a:t>Administration Windows</a:t>
            </a:r>
          </a:p>
        </p:txBody>
      </p:sp>
      <p:sp>
        <p:nvSpPr>
          <p:cNvPr id="108548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2CAFED7-F18D-437D-9B03-8EC61DDDE128}" type="slidenum">
              <a:rPr lang="fr-FR" altLang="fr-FR" smtClean="0">
                <a:solidFill>
                  <a:srgbClr val="045C75"/>
                </a:solidFill>
              </a:rPr>
              <a:pPr/>
              <a:t>84</a:t>
            </a:fld>
            <a:endParaRPr lang="fr-FR" altLang="fr-FR" smtClean="0">
              <a:solidFill>
                <a:srgbClr val="045C75"/>
              </a:solidFill>
            </a:endParaRPr>
          </a:p>
        </p:txBody>
      </p:sp>
      <p:pic>
        <p:nvPicPr>
          <p:cNvPr id="10342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" t="15347" r="26909" b="24283"/>
          <a:stretch>
            <a:fillRect/>
          </a:stretch>
        </p:blipFill>
        <p:spPr bwMode="auto">
          <a:xfrm>
            <a:off x="1071563" y="1928813"/>
            <a:ext cx="5572125" cy="421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Mise en place d'une racine DFS</a:t>
            </a:r>
          </a:p>
        </p:txBody>
      </p:sp>
      <p:sp>
        <p:nvSpPr>
          <p:cNvPr id="109571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mtClean="0">
                <a:solidFill>
                  <a:srgbClr val="FFFFFF"/>
                </a:solidFill>
              </a:rPr>
              <a:t>Administration Windows</a:t>
            </a:r>
          </a:p>
        </p:txBody>
      </p:sp>
      <p:sp>
        <p:nvSpPr>
          <p:cNvPr id="109572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432643E-B45A-4706-A103-EEE68F25C691}" type="slidenum">
              <a:rPr lang="fr-FR" altLang="fr-FR" smtClean="0">
                <a:solidFill>
                  <a:srgbClr val="045C75"/>
                </a:solidFill>
              </a:rPr>
              <a:pPr/>
              <a:t>85</a:t>
            </a:fld>
            <a:endParaRPr lang="fr-FR" altLang="fr-FR" smtClean="0">
              <a:solidFill>
                <a:srgbClr val="045C75"/>
              </a:solidFill>
            </a:endParaRPr>
          </a:p>
        </p:txBody>
      </p:sp>
      <p:pic>
        <p:nvPicPr>
          <p:cNvPr id="10445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" t="14325" r="27832" b="23260"/>
          <a:stretch>
            <a:fillRect/>
          </a:stretch>
        </p:blipFill>
        <p:spPr bwMode="auto">
          <a:xfrm>
            <a:off x="1571625" y="1571625"/>
            <a:ext cx="5500688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Mise en place d'une racine DFS</a:t>
            </a:r>
          </a:p>
        </p:txBody>
      </p:sp>
      <p:sp>
        <p:nvSpPr>
          <p:cNvPr id="110595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mtClean="0">
                <a:solidFill>
                  <a:srgbClr val="FFFFFF"/>
                </a:solidFill>
              </a:rPr>
              <a:t>Administration Windows</a:t>
            </a:r>
          </a:p>
        </p:txBody>
      </p:sp>
      <p:sp>
        <p:nvSpPr>
          <p:cNvPr id="110596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4AAEBEA-9B1F-4CBC-87B2-3CC9167AC852}" type="slidenum">
              <a:rPr lang="fr-FR" altLang="fr-FR" smtClean="0">
                <a:solidFill>
                  <a:srgbClr val="045C75"/>
                </a:solidFill>
              </a:rPr>
              <a:pPr/>
              <a:t>86</a:t>
            </a:fld>
            <a:endParaRPr lang="fr-FR" altLang="fr-FR" smtClean="0">
              <a:solidFill>
                <a:srgbClr val="045C75"/>
              </a:solidFill>
            </a:endParaRPr>
          </a:p>
        </p:txBody>
      </p:sp>
      <p:pic>
        <p:nvPicPr>
          <p:cNvPr id="10547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" t="14323" r="26909" b="24284"/>
          <a:stretch>
            <a:fillRect/>
          </a:stretch>
        </p:blipFill>
        <p:spPr bwMode="auto">
          <a:xfrm>
            <a:off x="1285875" y="1785938"/>
            <a:ext cx="5643563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4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Mise en place d'une racine DFS</a:t>
            </a:r>
          </a:p>
        </p:txBody>
      </p:sp>
      <p:sp>
        <p:nvSpPr>
          <p:cNvPr id="111619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mtClean="0">
                <a:solidFill>
                  <a:srgbClr val="FFFFFF"/>
                </a:solidFill>
              </a:rPr>
              <a:t>Administration Windows</a:t>
            </a:r>
          </a:p>
        </p:txBody>
      </p:sp>
      <p:sp>
        <p:nvSpPr>
          <p:cNvPr id="111620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2F66F35-332A-4B7E-BC41-9DA52EB1DC71}" type="slidenum">
              <a:rPr lang="fr-FR" altLang="fr-FR" smtClean="0">
                <a:solidFill>
                  <a:srgbClr val="045C75"/>
                </a:solidFill>
              </a:rPr>
              <a:pPr/>
              <a:t>87</a:t>
            </a:fld>
            <a:endParaRPr lang="fr-FR" altLang="fr-FR" smtClean="0">
              <a:solidFill>
                <a:srgbClr val="045C75"/>
              </a:solidFill>
            </a:endParaRPr>
          </a:p>
        </p:txBody>
      </p:sp>
      <p:pic>
        <p:nvPicPr>
          <p:cNvPr id="10650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" t="14323" r="21367" b="42702"/>
          <a:stretch>
            <a:fillRect/>
          </a:stretch>
        </p:blipFill>
        <p:spPr bwMode="auto">
          <a:xfrm>
            <a:off x="1643063" y="1714500"/>
            <a:ext cx="6072187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Sécurisation d'une racine DFS</a:t>
            </a:r>
          </a:p>
        </p:txBody>
      </p:sp>
      <p:sp>
        <p:nvSpPr>
          <p:cNvPr id="112643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mtClean="0">
                <a:solidFill>
                  <a:srgbClr val="FFFFFF"/>
                </a:solidFill>
              </a:rPr>
              <a:t>Administration Windows</a:t>
            </a:r>
          </a:p>
        </p:txBody>
      </p:sp>
      <p:sp>
        <p:nvSpPr>
          <p:cNvPr id="112644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905B085-140E-41F8-B5C6-6AFC42668F45}" type="slidenum">
              <a:rPr lang="fr-FR" altLang="fr-FR" smtClean="0">
                <a:solidFill>
                  <a:srgbClr val="045C75"/>
                </a:solidFill>
              </a:rPr>
              <a:pPr/>
              <a:t>88</a:t>
            </a:fld>
            <a:endParaRPr lang="fr-FR" altLang="fr-FR" smtClean="0">
              <a:solidFill>
                <a:srgbClr val="045C75"/>
              </a:solidFill>
            </a:endParaRPr>
          </a:p>
        </p:txBody>
      </p:sp>
      <p:pic>
        <p:nvPicPr>
          <p:cNvPr id="10752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" t="15211" r="21367" b="40791"/>
          <a:stretch>
            <a:fillRect/>
          </a:stretch>
        </p:blipFill>
        <p:spPr bwMode="auto">
          <a:xfrm>
            <a:off x="1357313" y="2214563"/>
            <a:ext cx="6072187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Connecteur droit avec flèche 11"/>
          <p:cNvCxnSpPr/>
          <p:nvPr/>
        </p:nvCxnSpPr>
        <p:spPr>
          <a:xfrm>
            <a:off x="785813" y="3357563"/>
            <a:ext cx="1285875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Sécurisation d'une racine DFS</a:t>
            </a:r>
          </a:p>
        </p:txBody>
      </p:sp>
      <p:sp>
        <p:nvSpPr>
          <p:cNvPr id="113667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mtClean="0">
                <a:solidFill>
                  <a:srgbClr val="FFFFFF"/>
                </a:solidFill>
              </a:rPr>
              <a:t>Administration Windows</a:t>
            </a:r>
          </a:p>
        </p:txBody>
      </p:sp>
      <p:sp>
        <p:nvSpPr>
          <p:cNvPr id="113668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D8AAA42-628F-4763-A492-E5EEA06A70EB}" type="slidenum">
              <a:rPr lang="fr-FR" altLang="fr-FR" smtClean="0">
                <a:solidFill>
                  <a:srgbClr val="045C75"/>
                </a:solidFill>
              </a:rPr>
              <a:pPr/>
              <a:t>89</a:t>
            </a:fld>
            <a:endParaRPr lang="fr-FR" altLang="fr-FR" smtClean="0">
              <a:solidFill>
                <a:srgbClr val="045C75"/>
              </a:solidFill>
            </a:endParaRPr>
          </a:p>
        </p:txBody>
      </p:sp>
      <p:pic>
        <p:nvPicPr>
          <p:cNvPr id="10854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" t="14188" r="24138" b="16234"/>
          <a:stretch>
            <a:fillRect/>
          </a:stretch>
        </p:blipFill>
        <p:spPr bwMode="auto">
          <a:xfrm>
            <a:off x="1714500" y="1071563"/>
            <a:ext cx="5786438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50" name="ZoneTexte 6"/>
          <p:cNvSpPr txBox="1">
            <a:spLocks noChangeArrowheads="1"/>
          </p:cNvSpPr>
          <p:nvPr/>
        </p:nvSpPr>
        <p:spPr bwMode="auto">
          <a:xfrm>
            <a:off x="214313" y="5857875"/>
            <a:ext cx="83137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/>
              <a:t>ATTENTION !!! Il faut lancer le service de fichiers distribués sur le serveur choisi</a:t>
            </a:r>
          </a:p>
          <a:p>
            <a:pPr eaLnBrk="1" hangingPunct="1"/>
            <a:r>
              <a:rPr lang="fr-FR" altLang="fr-FR"/>
              <a:t>		(si ce n’est pas la machine locale)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85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8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8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8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85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85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85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112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Outils pour la gestion des disques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905000"/>
            <a:ext cx="2757488" cy="4389438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fr-FR" altLang="fr-FR" smtClean="0"/>
              <a:t>L’utilitaire Diskpart à partir de XP/2003 server</a:t>
            </a:r>
            <a:br>
              <a:rPr lang="fr-FR" altLang="fr-FR" smtClean="0"/>
            </a:br>
            <a:r>
              <a:rPr lang="fr-FR" altLang="fr-FR" sz="2800" smtClean="0"/>
              <a:t>(permet des opérations planifiées)</a:t>
            </a:r>
          </a:p>
        </p:txBody>
      </p:sp>
      <p:sp>
        <p:nvSpPr>
          <p:cNvPr id="24580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mtClean="0">
                <a:solidFill>
                  <a:srgbClr val="FFFFFF"/>
                </a:solidFill>
              </a:rPr>
              <a:t>Administration Windows</a:t>
            </a:r>
          </a:p>
        </p:txBody>
      </p:sp>
      <p:sp>
        <p:nvSpPr>
          <p:cNvPr id="24581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AD83AF5-C650-402E-860F-283BB8A77DD8}" type="slidenum">
              <a:rPr lang="fr-FR" altLang="fr-FR" smtClean="0">
                <a:solidFill>
                  <a:srgbClr val="045C75"/>
                </a:solidFill>
              </a:rPr>
              <a:pPr/>
              <a:t>9</a:t>
            </a:fld>
            <a:endParaRPr lang="fr-FR" altLang="fr-FR" smtClean="0">
              <a:solidFill>
                <a:srgbClr val="045C75"/>
              </a:solidFill>
            </a:endParaRPr>
          </a:p>
        </p:txBody>
      </p:sp>
      <p:pic>
        <p:nvPicPr>
          <p:cNvPr id="23558" name="Picture 5" descr="disk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27" b="5696"/>
          <a:stretch>
            <a:fillRect/>
          </a:stretch>
        </p:blipFill>
        <p:spPr bwMode="auto">
          <a:xfrm>
            <a:off x="3492500" y="1652588"/>
            <a:ext cx="5651500" cy="481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Sécurisation d'une racine DFS</a:t>
            </a:r>
          </a:p>
        </p:txBody>
      </p:sp>
      <p:sp>
        <p:nvSpPr>
          <p:cNvPr id="114691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mtClean="0">
                <a:solidFill>
                  <a:srgbClr val="FFFFFF"/>
                </a:solidFill>
              </a:rPr>
              <a:t>Administration Windows</a:t>
            </a:r>
          </a:p>
        </p:txBody>
      </p:sp>
      <p:sp>
        <p:nvSpPr>
          <p:cNvPr id="114692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1B9C57D-230D-498B-B6CA-AF952450B7F2}" type="slidenum">
              <a:rPr lang="fr-FR" altLang="fr-FR" smtClean="0">
                <a:solidFill>
                  <a:srgbClr val="045C75"/>
                </a:solidFill>
              </a:rPr>
              <a:pPr/>
              <a:t>90</a:t>
            </a:fld>
            <a:endParaRPr lang="fr-FR" altLang="fr-FR" smtClean="0">
              <a:solidFill>
                <a:srgbClr val="045C75"/>
              </a:solidFill>
            </a:endParaRPr>
          </a:p>
        </p:txBody>
      </p:sp>
      <p:pic>
        <p:nvPicPr>
          <p:cNvPr id="10957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" t="15347" r="35220" b="31445"/>
          <a:stretch>
            <a:fillRect/>
          </a:stretch>
        </p:blipFill>
        <p:spPr bwMode="auto">
          <a:xfrm>
            <a:off x="1785938" y="1571625"/>
            <a:ext cx="4929187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95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Sécurisation d'une racine DFS</a:t>
            </a:r>
          </a:p>
        </p:txBody>
      </p:sp>
      <p:sp>
        <p:nvSpPr>
          <p:cNvPr id="115715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mtClean="0">
                <a:solidFill>
                  <a:srgbClr val="FFFFFF"/>
                </a:solidFill>
              </a:rPr>
              <a:t>Administration Windows</a:t>
            </a:r>
          </a:p>
        </p:txBody>
      </p:sp>
      <p:sp>
        <p:nvSpPr>
          <p:cNvPr id="115716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75223F3-CF88-4A84-9BBF-0A377938F45A}" type="slidenum">
              <a:rPr lang="fr-FR" altLang="fr-FR" smtClean="0">
                <a:solidFill>
                  <a:srgbClr val="045C75"/>
                </a:solidFill>
              </a:rPr>
              <a:pPr/>
              <a:t>91</a:t>
            </a:fld>
            <a:endParaRPr lang="fr-FR" altLang="fr-FR" smtClean="0">
              <a:solidFill>
                <a:srgbClr val="045C75"/>
              </a:solidFill>
            </a:endParaRPr>
          </a:p>
        </p:txBody>
      </p:sp>
      <p:pic>
        <p:nvPicPr>
          <p:cNvPr id="11059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" t="15347" r="33374" b="31445"/>
          <a:stretch>
            <a:fillRect/>
          </a:stretch>
        </p:blipFill>
        <p:spPr bwMode="auto">
          <a:xfrm>
            <a:off x="1714500" y="2000250"/>
            <a:ext cx="5072063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Sécurisation d'une racine DFS</a:t>
            </a:r>
          </a:p>
        </p:txBody>
      </p:sp>
      <p:sp>
        <p:nvSpPr>
          <p:cNvPr id="116739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mtClean="0">
                <a:solidFill>
                  <a:srgbClr val="FFFFFF"/>
                </a:solidFill>
              </a:rPr>
              <a:t>Administration Windows</a:t>
            </a:r>
          </a:p>
        </p:txBody>
      </p:sp>
      <p:sp>
        <p:nvSpPr>
          <p:cNvPr id="116740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265A689-3E00-42EC-8B43-8D186058B7E1}" type="slidenum">
              <a:rPr lang="fr-FR" altLang="fr-FR" smtClean="0">
                <a:solidFill>
                  <a:srgbClr val="045C75"/>
                </a:solidFill>
              </a:rPr>
              <a:pPr/>
              <a:t>92</a:t>
            </a:fld>
            <a:endParaRPr lang="fr-FR" altLang="fr-FR" smtClean="0">
              <a:solidFill>
                <a:srgbClr val="045C75"/>
              </a:solidFill>
            </a:endParaRPr>
          </a:p>
        </p:txBody>
      </p:sp>
      <p:pic>
        <p:nvPicPr>
          <p:cNvPr id="1116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" t="15347" r="35222" b="31445"/>
          <a:stretch>
            <a:fillRect/>
          </a:stretch>
        </p:blipFill>
        <p:spPr bwMode="auto">
          <a:xfrm>
            <a:off x="1785938" y="1785938"/>
            <a:ext cx="4929187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16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Sécurisation d'une racine DFS</a:t>
            </a:r>
          </a:p>
        </p:txBody>
      </p:sp>
      <p:sp>
        <p:nvSpPr>
          <p:cNvPr id="117763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mtClean="0">
                <a:solidFill>
                  <a:srgbClr val="FFFFFF"/>
                </a:solidFill>
              </a:rPr>
              <a:t>Administration Windows</a:t>
            </a:r>
          </a:p>
        </p:txBody>
      </p:sp>
      <p:sp>
        <p:nvSpPr>
          <p:cNvPr id="117764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C8644CE-BF6D-45CC-B89A-F3FE516FF181}" type="slidenum">
              <a:rPr lang="fr-FR" altLang="fr-FR" smtClean="0">
                <a:solidFill>
                  <a:srgbClr val="045C75"/>
                </a:solidFill>
              </a:rPr>
              <a:pPr/>
              <a:t>93</a:t>
            </a:fld>
            <a:endParaRPr lang="fr-FR" altLang="fr-FR" smtClean="0">
              <a:solidFill>
                <a:srgbClr val="045C75"/>
              </a:solidFill>
            </a:endParaRPr>
          </a:p>
        </p:txBody>
      </p:sp>
      <p:pic>
        <p:nvPicPr>
          <p:cNvPr id="11264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" t="15347" r="20444" b="38608"/>
          <a:stretch>
            <a:fillRect/>
          </a:stretch>
        </p:blipFill>
        <p:spPr bwMode="auto">
          <a:xfrm>
            <a:off x="1500188" y="1785938"/>
            <a:ext cx="6072187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cteur droit avec flèche 6"/>
          <p:cNvCxnSpPr/>
          <p:nvPr/>
        </p:nvCxnSpPr>
        <p:spPr>
          <a:xfrm>
            <a:off x="857250" y="3714750"/>
            <a:ext cx="128587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Sécurisation d'une racine DFS</a:t>
            </a:r>
          </a:p>
        </p:txBody>
      </p:sp>
      <p:sp>
        <p:nvSpPr>
          <p:cNvPr id="118787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mtClean="0">
                <a:solidFill>
                  <a:srgbClr val="FFFFFF"/>
                </a:solidFill>
              </a:rPr>
              <a:t>Administration Windows</a:t>
            </a:r>
          </a:p>
        </p:txBody>
      </p:sp>
      <p:sp>
        <p:nvSpPr>
          <p:cNvPr id="118788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015E759-745E-4D20-9482-0CA388826D51}" type="slidenum">
              <a:rPr lang="fr-FR" altLang="fr-FR" smtClean="0">
                <a:solidFill>
                  <a:srgbClr val="045C75"/>
                </a:solidFill>
              </a:rPr>
              <a:pPr/>
              <a:t>94</a:t>
            </a:fld>
            <a:endParaRPr lang="fr-FR" altLang="fr-FR" smtClean="0">
              <a:solidFill>
                <a:srgbClr val="045C75"/>
              </a:solidFill>
            </a:endParaRPr>
          </a:p>
        </p:txBody>
      </p:sp>
      <p:pic>
        <p:nvPicPr>
          <p:cNvPr id="11366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" t="14323" r="34299" b="34515"/>
          <a:stretch>
            <a:fillRect/>
          </a:stretch>
        </p:blipFill>
        <p:spPr bwMode="auto">
          <a:xfrm>
            <a:off x="1571625" y="1928813"/>
            <a:ext cx="5072063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36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Sécurisation d'une racine DFS</a:t>
            </a:r>
          </a:p>
        </p:txBody>
      </p:sp>
      <p:sp>
        <p:nvSpPr>
          <p:cNvPr id="119811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mtClean="0">
                <a:solidFill>
                  <a:srgbClr val="FFFFFF"/>
                </a:solidFill>
              </a:rPr>
              <a:t>Administration Windows</a:t>
            </a:r>
          </a:p>
        </p:txBody>
      </p:sp>
      <p:sp>
        <p:nvSpPr>
          <p:cNvPr id="119812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FF1DB41-E485-440B-9F53-AE8923777CFB}" type="slidenum">
              <a:rPr lang="fr-FR" altLang="fr-FR" smtClean="0">
                <a:solidFill>
                  <a:srgbClr val="045C75"/>
                </a:solidFill>
              </a:rPr>
              <a:pPr/>
              <a:t>95</a:t>
            </a:fld>
            <a:endParaRPr lang="fr-FR" altLang="fr-FR" smtClean="0">
              <a:solidFill>
                <a:srgbClr val="045C75"/>
              </a:solidFill>
            </a:endParaRPr>
          </a:p>
        </p:txBody>
      </p:sp>
      <p:pic>
        <p:nvPicPr>
          <p:cNvPr id="11469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" t="14323" r="34299" b="34515"/>
          <a:stretch>
            <a:fillRect/>
          </a:stretch>
        </p:blipFill>
        <p:spPr bwMode="auto">
          <a:xfrm>
            <a:off x="1428750" y="1785938"/>
            <a:ext cx="5072063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46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Sécurisation d'une racine DFS</a:t>
            </a:r>
          </a:p>
        </p:txBody>
      </p:sp>
      <p:sp>
        <p:nvSpPr>
          <p:cNvPr id="120835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mtClean="0">
                <a:solidFill>
                  <a:srgbClr val="FFFFFF"/>
                </a:solidFill>
              </a:rPr>
              <a:t>Administration Windows</a:t>
            </a:r>
          </a:p>
        </p:txBody>
      </p:sp>
      <p:sp>
        <p:nvSpPr>
          <p:cNvPr id="120836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05B3D2C-09D5-4FBC-9215-F0CD7B38C4E8}" type="slidenum">
              <a:rPr lang="fr-FR" altLang="fr-FR" smtClean="0">
                <a:solidFill>
                  <a:srgbClr val="045C75"/>
                </a:solidFill>
              </a:rPr>
              <a:pPr/>
              <a:t>96</a:t>
            </a:fld>
            <a:endParaRPr lang="fr-FR" altLang="fr-FR" smtClean="0">
              <a:solidFill>
                <a:srgbClr val="045C75"/>
              </a:solidFill>
            </a:endParaRPr>
          </a:p>
        </p:txBody>
      </p:sp>
      <p:pic>
        <p:nvPicPr>
          <p:cNvPr id="1157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" t="15347" r="34299" b="34515"/>
          <a:stretch>
            <a:fillRect/>
          </a:stretch>
        </p:blipFill>
        <p:spPr bwMode="auto">
          <a:xfrm>
            <a:off x="2000250" y="2786063"/>
            <a:ext cx="5000625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8" name="ZoneTexte 6"/>
          <p:cNvSpPr txBox="1">
            <a:spLocks noChangeArrowheads="1"/>
          </p:cNvSpPr>
          <p:nvPr/>
        </p:nvSpPr>
        <p:spPr bwMode="auto">
          <a:xfrm>
            <a:off x="384175" y="1454150"/>
            <a:ext cx="84137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2400" dirty="0">
                <a:latin typeface="+mn-lt"/>
              </a:rPr>
              <a:t>Le choix de la topologie de réplication est important pour les réseaux </a:t>
            </a:r>
            <a:r>
              <a:rPr lang="fr-FR" altLang="fr-FR" sz="2400" dirty="0" smtClean="0">
                <a:latin typeface="+mn-lt"/>
              </a:rPr>
              <a:t>étendus avec </a:t>
            </a:r>
            <a:r>
              <a:rPr lang="fr-FR" altLang="fr-FR" sz="2400" dirty="0">
                <a:latin typeface="+mn-lt"/>
              </a:rPr>
              <a:t>des débits et des coûts hétérogènes.</a:t>
            </a:r>
          </a:p>
          <a:p>
            <a:pPr eaLnBrk="1" hangingPunct="1">
              <a:defRPr/>
            </a:pPr>
            <a:r>
              <a:rPr lang="fr-FR" altLang="fr-FR" sz="2400" dirty="0">
                <a:latin typeface="+mn-lt"/>
              </a:rPr>
              <a:t>Le </a:t>
            </a:r>
            <a:r>
              <a:rPr lang="fr-FR" altLang="fr-FR" sz="2400" dirty="0" smtClean="0">
                <a:latin typeface="+mn-lt"/>
              </a:rPr>
              <a:t>choix par défaut « appeler » convient dans le cas courant</a:t>
            </a:r>
            <a:r>
              <a:rPr lang="fr-FR" altLang="fr-FR" dirty="0" smtClean="0"/>
              <a:t>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7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8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Sécurisation d'une racine DFS</a:t>
            </a:r>
          </a:p>
        </p:txBody>
      </p:sp>
      <p:sp>
        <p:nvSpPr>
          <p:cNvPr id="121859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mtClean="0">
                <a:solidFill>
                  <a:srgbClr val="FFFFFF"/>
                </a:solidFill>
              </a:rPr>
              <a:t>Administration Windows</a:t>
            </a:r>
          </a:p>
        </p:txBody>
      </p:sp>
      <p:sp>
        <p:nvSpPr>
          <p:cNvPr id="121860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252DB46-286D-4A60-A342-3BA500B278F0}" type="slidenum">
              <a:rPr lang="fr-FR" altLang="fr-FR" smtClean="0">
                <a:solidFill>
                  <a:srgbClr val="045C75"/>
                </a:solidFill>
              </a:rPr>
              <a:pPr/>
              <a:t>97</a:t>
            </a:fld>
            <a:endParaRPr lang="fr-FR" altLang="fr-FR" smtClean="0">
              <a:solidFill>
                <a:srgbClr val="045C75"/>
              </a:solidFill>
            </a:endParaRPr>
          </a:p>
        </p:txBody>
      </p:sp>
      <p:pic>
        <p:nvPicPr>
          <p:cNvPr id="11674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" t="14323" r="20566" b="42702"/>
          <a:stretch>
            <a:fillRect/>
          </a:stretch>
        </p:blipFill>
        <p:spPr bwMode="auto">
          <a:xfrm>
            <a:off x="1554163" y="1320800"/>
            <a:ext cx="607377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30" name="ZoneTexte 6"/>
          <p:cNvSpPr txBox="1">
            <a:spLocks noChangeArrowheads="1"/>
          </p:cNvSpPr>
          <p:nvPr/>
        </p:nvSpPr>
        <p:spPr bwMode="auto">
          <a:xfrm>
            <a:off x="107950" y="4373563"/>
            <a:ext cx="90360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fr-FR" sz="2400" dirty="0">
                <a:solidFill>
                  <a:srgbClr val="002060"/>
                </a:solidFill>
                <a:latin typeface="+mn-lt"/>
              </a:rPr>
              <a:t>C’est fait, on a maintenant :</a:t>
            </a:r>
          </a:p>
          <a:p>
            <a:pPr eaLnBrk="1" hangingPunct="1">
              <a:defRPr/>
            </a:pPr>
            <a:endParaRPr lang="fr-FR" sz="2000" dirty="0">
              <a:solidFill>
                <a:srgbClr val="002060"/>
              </a:solidFill>
              <a:latin typeface="+mn-lt"/>
            </a:endParaRPr>
          </a:p>
          <a:p>
            <a:pPr eaLnBrk="1" hangingPunct="1">
              <a:buFontTx/>
              <a:buChar char="-"/>
              <a:defRPr/>
            </a:pPr>
            <a:r>
              <a:rPr lang="fr-FR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fr-FR" sz="2200" dirty="0">
                <a:solidFill>
                  <a:srgbClr val="002060"/>
                </a:solidFill>
                <a:latin typeface="+mn-lt"/>
              </a:rPr>
              <a:t>Un partage réseau accessible par le nom de domaine (\\ars\</a:t>
            </a:r>
            <a:r>
              <a:rPr lang="fr-FR" sz="2200" dirty="0" err="1">
                <a:solidFill>
                  <a:srgbClr val="002060"/>
                </a:solidFill>
                <a:latin typeface="+mn-lt"/>
              </a:rPr>
              <a:t>DFSRoot</a:t>
            </a:r>
            <a:r>
              <a:rPr lang="fr-FR" sz="2200" dirty="0">
                <a:solidFill>
                  <a:srgbClr val="002060"/>
                </a:solidFill>
                <a:latin typeface="+mn-lt"/>
              </a:rPr>
              <a:t>)</a:t>
            </a:r>
          </a:p>
          <a:p>
            <a:pPr eaLnBrk="1" hangingPunct="1">
              <a:buFontTx/>
              <a:buChar char="-"/>
              <a:defRPr/>
            </a:pPr>
            <a:r>
              <a:rPr lang="fr-FR" sz="2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fr-FR" sz="2200" dirty="0">
                <a:solidFill>
                  <a:srgbClr val="002060"/>
                </a:solidFill>
                <a:latin typeface="+mn-lt"/>
              </a:rPr>
              <a:t>Fourni de manière redondante par deux machines (ars-</a:t>
            </a:r>
            <a:r>
              <a:rPr lang="fr-FR" sz="2200" dirty="0" err="1">
                <a:solidFill>
                  <a:srgbClr val="002060"/>
                </a:solidFill>
                <a:latin typeface="+mn-lt"/>
              </a:rPr>
              <a:t>srv</a:t>
            </a:r>
            <a:r>
              <a:rPr lang="fr-FR" sz="2200" dirty="0">
                <a:solidFill>
                  <a:srgbClr val="002060"/>
                </a:solidFill>
                <a:latin typeface="+mn-lt"/>
              </a:rPr>
              <a:t> et ars-srv2)</a:t>
            </a:r>
          </a:p>
          <a:p>
            <a:pPr eaLnBrk="1" hangingPunct="1">
              <a:buFontTx/>
              <a:buChar char="-"/>
              <a:defRPr/>
            </a:pPr>
            <a:r>
              <a:rPr lang="fr-FR" sz="2200" dirty="0">
                <a:solidFill>
                  <a:srgbClr val="002060"/>
                </a:solidFill>
                <a:latin typeface="+mn-lt"/>
              </a:rPr>
              <a:t> Les dossiers sur les deux machines sont répliqués de manière automatique</a:t>
            </a:r>
            <a:endParaRPr lang="fr-FR" sz="2200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67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4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4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4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34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4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4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34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4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4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Sécurisation d'une racine DFS</a:t>
            </a:r>
          </a:p>
        </p:txBody>
      </p:sp>
      <p:sp>
        <p:nvSpPr>
          <p:cNvPr id="122883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mtClean="0">
                <a:solidFill>
                  <a:srgbClr val="FFFFFF"/>
                </a:solidFill>
              </a:rPr>
              <a:t>Administration Windows</a:t>
            </a:r>
          </a:p>
        </p:txBody>
      </p:sp>
      <p:sp>
        <p:nvSpPr>
          <p:cNvPr id="122884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D63B6DB-6430-47CB-BF09-A6E05E1DAA21}" type="slidenum">
              <a:rPr lang="fr-FR" altLang="fr-FR" smtClean="0">
                <a:solidFill>
                  <a:srgbClr val="045C75"/>
                </a:solidFill>
              </a:rPr>
              <a:pPr/>
              <a:t>98</a:t>
            </a:fld>
            <a:endParaRPr lang="fr-FR" altLang="fr-FR" smtClean="0">
              <a:solidFill>
                <a:srgbClr val="045C75"/>
              </a:solidFill>
            </a:endParaRPr>
          </a:p>
        </p:txBody>
      </p:sp>
      <p:sp>
        <p:nvSpPr>
          <p:cNvPr id="117765" name="ZoneTexte 6"/>
          <p:cNvSpPr txBox="1">
            <a:spLocks noChangeArrowheads="1"/>
          </p:cNvSpPr>
          <p:nvPr/>
        </p:nvSpPr>
        <p:spPr bwMode="auto">
          <a:xfrm>
            <a:off x="133350" y="5468938"/>
            <a:ext cx="89027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2200" dirty="0" smtClean="0">
                <a:solidFill>
                  <a:srgbClr val="002060"/>
                </a:solidFill>
                <a:latin typeface="+mn-lt"/>
              </a:rPr>
              <a:t>Exemple d’une racine installée sur 3 </a:t>
            </a:r>
            <a:r>
              <a:rPr lang="fr-FR" altLang="fr-FR" sz="2200" dirty="0" err="1" smtClean="0">
                <a:solidFill>
                  <a:srgbClr val="002060"/>
                </a:solidFill>
                <a:latin typeface="+mn-lt"/>
              </a:rPr>
              <a:t>réplicats</a:t>
            </a:r>
            <a:r>
              <a:rPr lang="fr-FR" altLang="fr-FR" sz="2200" dirty="0" smtClean="0">
                <a:solidFill>
                  <a:srgbClr val="002060"/>
                </a:solidFill>
                <a:latin typeface="+mn-lt"/>
              </a:rPr>
              <a:t> dont un n’est pas disponible</a:t>
            </a:r>
          </a:p>
        </p:txBody>
      </p:sp>
      <p:pic>
        <p:nvPicPr>
          <p:cNvPr id="1177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238" y="1900238"/>
            <a:ext cx="458152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77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7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7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7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Limitations de DFS</a:t>
            </a:r>
          </a:p>
        </p:txBody>
      </p:sp>
      <p:sp>
        <p:nvSpPr>
          <p:cNvPr id="118787" name="Espace réservé du texte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fr-FR" altLang="fr-FR" sz="2400" smtClean="0"/>
              <a:t>Les anciens clients Windows nécessitent l'installation d'un client DFS</a:t>
            </a:r>
          </a:p>
          <a:p>
            <a:pPr eaLnBrk="1" hangingPunct="1"/>
            <a:endParaRPr lang="fr-FR" altLang="fr-FR" sz="2400" smtClean="0"/>
          </a:p>
          <a:p>
            <a:pPr eaLnBrk="1" hangingPunct="1"/>
            <a:r>
              <a:rPr lang="fr-FR" altLang="fr-FR" sz="2400" smtClean="0"/>
              <a:t>Microsoft nous fournit les valeurs suivantes :</a:t>
            </a:r>
            <a:br>
              <a:rPr lang="fr-FR" altLang="fr-FR" sz="2400" smtClean="0"/>
            </a:br>
            <a:r>
              <a:rPr lang="fr-FR" altLang="fr-FR" sz="2400" smtClean="0"/>
              <a:t>- nombre maximum de connexion pour un chemin : 260</a:t>
            </a:r>
            <a:br>
              <a:rPr lang="fr-FR" altLang="fr-FR" sz="2400" smtClean="0"/>
            </a:br>
            <a:r>
              <a:rPr lang="fr-FR" altLang="fr-FR" sz="2400" smtClean="0"/>
              <a:t>- nombre maximum de racine DFS par serveur : 1</a:t>
            </a:r>
            <a:br>
              <a:rPr lang="fr-FR" altLang="fr-FR" sz="2400" smtClean="0"/>
            </a:br>
            <a:r>
              <a:rPr lang="fr-FR" altLang="fr-FR" sz="2400" smtClean="0"/>
              <a:t>- nombre maximum de racine DFS de domaine : illimité</a:t>
            </a:r>
            <a:br>
              <a:rPr lang="fr-FR" altLang="fr-FR" sz="2400" smtClean="0"/>
            </a:br>
            <a:r>
              <a:rPr lang="fr-FR" altLang="fr-FR" sz="2400" smtClean="0"/>
              <a:t>- nombre maximum de volumes hébergés dans un domaine ou une entreprise: limité par les ressources système</a:t>
            </a:r>
          </a:p>
        </p:txBody>
      </p:sp>
      <p:sp>
        <p:nvSpPr>
          <p:cNvPr id="123908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mtClean="0">
                <a:solidFill>
                  <a:srgbClr val="FFFFFF"/>
                </a:solidFill>
              </a:rPr>
              <a:t>Administration Windows</a:t>
            </a:r>
          </a:p>
        </p:txBody>
      </p:sp>
      <p:sp>
        <p:nvSpPr>
          <p:cNvPr id="123909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C79469A-4579-4AB2-BAA3-6C1D3FA6DBB4}" type="slidenum">
              <a:rPr lang="fr-FR" altLang="fr-FR" smtClean="0">
                <a:solidFill>
                  <a:srgbClr val="045C75"/>
                </a:solidFill>
              </a:rPr>
              <a:pPr/>
              <a:t>99</a:t>
            </a:fld>
            <a:endParaRPr lang="fr-FR" altLang="fr-FR" smtClean="0">
              <a:solidFill>
                <a:srgbClr val="045C75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1165</TotalTime>
  <Words>2562</Words>
  <Application>Microsoft Office PowerPoint</Application>
  <PresentationFormat>Affichage à l'écran (4:3)</PresentationFormat>
  <Paragraphs>733</Paragraphs>
  <Slides>100</Slides>
  <Notes>7</Notes>
  <HiddenSlides>0</HiddenSlides>
  <MMClips>0</MMClips>
  <ScaleCrop>false</ScaleCrop>
  <HeadingPairs>
    <vt:vector size="8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3</vt:i4>
      </vt:variant>
      <vt:variant>
        <vt:lpstr>Titres des diapositives</vt:lpstr>
      </vt:variant>
      <vt:variant>
        <vt:i4>100</vt:i4>
      </vt:variant>
    </vt:vector>
  </HeadingPairs>
  <TitlesOfParts>
    <vt:vector size="112" baseType="lpstr">
      <vt:lpstr>Arial</vt:lpstr>
      <vt:lpstr>Georgia</vt:lpstr>
      <vt:lpstr>Wingdings 2</vt:lpstr>
      <vt:lpstr>Wingdings</vt:lpstr>
      <vt:lpstr>Calibri</vt:lpstr>
      <vt:lpstr>Constantia</vt:lpstr>
      <vt:lpstr>Calibri Light</vt:lpstr>
      <vt:lpstr>Courier New</vt:lpstr>
      <vt:lpstr>Civil</vt:lpstr>
      <vt:lpstr>Document Microsoft Word 97 - 2003</vt:lpstr>
      <vt:lpstr>Image bitmap</vt:lpstr>
      <vt:lpstr>Image Paintbrush</vt:lpstr>
      <vt:lpstr>Présentation PowerPoint</vt:lpstr>
      <vt:lpstr>Présentation PowerPoint</vt:lpstr>
      <vt:lpstr>Gestion des disques</vt:lpstr>
      <vt:lpstr>Gestion des disques</vt:lpstr>
      <vt:lpstr>Gestion des disques</vt:lpstr>
      <vt:lpstr>Gestion des disques</vt:lpstr>
      <vt:lpstr>Gestion des disques</vt:lpstr>
      <vt:lpstr>Outils pour la gestion des disques</vt:lpstr>
      <vt:lpstr>Outils pour la gestion des disques</vt:lpstr>
      <vt:lpstr>Outils pour la gestion des disques</vt:lpstr>
      <vt:lpstr>Les disques dynamiques</vt:lpstr>
      <vt:lpstr>Les disques dynamiques</vt:lpstr>
      <vt:lpstr>Les disques dynamiques</vt:lpstr>
      <vt:lpstr>Disques dynamiques, gestion des volumes</vt:lpstr>
      <vt:lpstr>Disques dynamiques, gestion des volumes</vt:lpstr>
      <vt:lpstr>Disques dynamiques, gestion des volumes</vt:lpstr>
      <vt:lpstr>     Disques dynamiques, gestion des volumes</vt:lpstr>
      <vt:lpstr>Disques dynamiques, gestion des volumes</vt:lpstr>
      <vt:lpstr>Disques dynamiques, gestion des volumes</vt:lpstr>
      <vt:lpstr>Disques dynamiques, gestion des volumes</vt:lpstr>
      <vt:lpstr>Disques dynamiques, gestion des volumes</vt:lpstr>
      <vt:lpstr>Montage des volumes</vt:lpstr>
      <vt:lpstr>Montage des volumes</vt:lpstr>
      <vt:lpstr>Montage des volumes</vt:lpstr>
      <vt:lpstr>Défragmentation des volumes</vt:lpstr>
      <vt:lpstr>Défragmentation des volumes</vt:lpstr>
      <vt:lpstr>Défragmentation en ligne de commande</vt:lpstr>
      <vt:lpstr>Ajout de disques</vt:lpstr>
      <vt:lpstr>Ajout de disques</vt:lpstr>
      <vt:lpstr>Réparation de volumes</vt:lpstr>
      <vt:lpstr>Réparation de volumes</vt:lpstr>
      <vt:lpstr>Présentation PowerPoint</vt:lpstr>
      <vt:lpstr>Partages et publications</vt:lpstr>
      <vt:lpstr>Partages et publications</vt:lpstr>
      <vt:lpstr>Partages et publications</vt:lpstr>
      <vt:lpstr>Clichés instantanés</vt:lpstr>
      <vt:lpstr>Clichés instantanés</vt:lpstr>
      <vt:lpstr>Clichés instantanés</vt:lpstr>
      <vt:lpstr>Clichés instantanés</vt:lpstr>
      <vt:lpstr>Clichés instantanés</vt:lpstr>
      <vt:lpstr>Clichés instantanés</vt:lpstr>
      <vt:lpstr>Clichés instantanés</vt:lpstr>
      <vt:lpstr>Restauration des clichés instantanés</vt:lpstr>
      <vt:lpstr>Fichiers hors connexion</vt:lpstr>
      <vt:lpstr>Fichiers hors connexion</vt:lpstr>
      <vt:lpstr>Fichiers hors connexion</vt:lpstr>
      <vt:lpstr>Fichiers hors connexion</vt:lpstr>
      <vt:lpstr>Permissions NTFS</vt:lpstr>
      <vt:lpstr>Permissions NTFS</vt:lpstr>
      <vt:lpstr>Permissions NTFS</vt:lpstr>
      <vt:lpstr>Les partages sous Windows</vt:lpstr>
      <vt:lpstr>Permissions NTFS</vt:lpstr>
      <vt:lpstr>Les partages sous Windows</vt:lpstr>
      <vt:lpstr>Les partages sous Windows</vt:lpstr>
      <vt:lpstr>Quotas disque</vt:lpstr>
      <vt:lpstr>Quotas disque</vt:lpstr>
      <vt:lpstr>Quotas disque</vt:lpstr>
      <vt:lpstr>Quotas disque</vt:lpstr>
      <vt:lpstr>La gestion des disques</vt:lpstr>
      <vt:lpstr>La gestion des disques</vt:lpstr>
      <vt:lpstr>La gestion des dossiers et documents</vt:lpstr>
      <vt:lpstr>La gestion des dossiers et documents</vt:lpstr>
      <vt:lpstr>La gestion des dossiers et documents</vt:lpstr>
      <vt:lpstr>La gestion des dossiers et documents</vt:lpstr>
      <vt:lpstr>Sauvegarde et restauration</vt:lpstr>
      <vt:lpstr>Sauvegarde et restauration</vt:lpstr>
      <vt:lpstr>Récupération automatique du système</vt:lpstr>
      <vt:lpstr>Récupération automatique du système</vt:lpstr>
      <vt:lpstr>Récupération automatique du système</vt:lpstr>
      <vt:lpstr>DFS Système de fichiers distribués</vt:lpstr>
      <vt:lpstr>DFS Système de fichiers distribués</vt:lpstr>
      <vt:lpstr>DFS Système de fichiers distribués</vt:lpstr>
      <vt:lpstr>DFS Système de fichiers distribués</vt:lpstr>
      <vt:lpstr>Types de racines DFS</vt:lpstr>
      <vt:lpstr>Types de racines DFS</vt:lpstr>
      <vt:lpstr>Types de racines DFS</vt:lpstr>
      <vt:lpstr>DFS Système de fichiers distribués</vt:lpstr>
      <vt:lpstr>DFS Système de fichiers distribués</vt:lpstr>
      <vt:lpstr>Mise en place d'une racine DFS</vt:lpstr>
      <vt:lpstr>Mise en place d'une racine DFS</vt:lpstr>
      <vt:lpstr>Mise en place d'une racine DFS</vt:lpstr>
      <vt:lpstr>Mise en place d'une racine DFS</vt:lpstr>
      <vt:lpstr>Mise en place d'une racine DFS</vt:lpstr>
      <vt:lpstr>Mise en place d'une racine DFS</vt:lpstr>
      <vt:lpstr>Mise en place d'une racine DFS</vt:lpstr>
      <vt:lpstr>Mise en place d'une racine DFS</vt:lpstr>
      <vt:lpstr>Mise en place d'une racine DFS</vt:lpstr>
      <vt:lpstr>Sécurisation d'une racine DFS</vt:lpstr>
      <vt:lpstr>Sécurisation d'une racine DFS</vt:lpstr>
      <vt:lpstr>Sécurisation d'une racine DFS</vt:lpstr>
      <vt:lpstr>Sécurisation d'une racine DFS</vt:lpstr>
      <vt:lpstr>Sécurisation d'une racine DFS</vt:lpstr>
      <vt:lpstr>Sécurisation d'une racine DFS</vt:lpstr>
      <vt:lpstr>Sécurisation d'une racine DFS</vt:lpstr>
      <vt:lpstr>Sécurisation d'une racine DFS</vt:lpstr>
      <vt:lpstr>Sécurisation d'une racine DFS</vt:lpstr>
      <vt:lpstr>Sécurisation d'une racine DFS</vt:lpstr>
      <vt:lpstr>Sécurisation d'une racine DFS</vt:lpstr>
      <vt:lpstr>Limitations de DFS</vt:lpstr>
      <vt:lpstr>Limites de DFS</vt:lpstr>
    </vt:vector>
  </TitlesOfParts>
  <Company>CORAP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Objectifs _x0001_ Choisir sa version de Windows en fonction de ses besoins.</dc:title>
  <dc:creator>Laurent Gydé</dc:creator>
  <cp:lastModifiedBy>MAOUI-HENDA Malika</cp:lastModifiedBy>
  <cp:revision>159</cp:revision>
  <cp:lastPrinted>2013-07-12T16:28:26Z</cp:lastPrinted>
  <dcterms:created xsi:type="dcterms:W3CDTF">2008-03-04T14:33:12Z</dcterms:created>
  <dcterms:modified xsi:type="dcterms:W3CDTF">2016-11-28T10:35:18Z</dcterms:modified>
</cp:coreProperties>
</file>