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0" r:id="rId1"/>
  </p:sldMasterIdLst>
  <p:notesMasterIdLst>
    <p:notesMasterId r:id="rId110"/>
  </p:notesMasterIdLst>
  <p:sldIdLst>
    <p:sldId id="634" r:id="rId2"/>
    <p:sldId id="957" r:id="rId3"/>
    <p:sldId id="963" r:id="rId4"/>
    <p:sldId id="973" r:id="rId5"/>
    <p:sldId id="974" r:id="rId6"/>
    <p:sldId id="1011" r:id="rId7"/>
    <p:sldId id="964" r:id="rId8"/>
    <p:sldId id="636" r:id="rId9"/>
    <p:sldId id="845" r:id="rId10"/>
    <p:sldId id="846" r:id="rId11"/>
    <p:sldId id="847" r:id="rId12"/>
    <p:sldId id="848" r:id="rId13"/>
    <p:sldId id="849" r:id="rId14"/>
    <p:sldId id="970" r:id="rId15"/>
    <p:sldId id="850" r:id="rId16"/>
    <p:sldId id="968" r:id="rId17"/>
    <p:sldId id="851" r:id="rId18"/>
    <p:sldId id="969" r:id="rId19"/>
    <p:sldId id="965" r:id="rId20"/>
    <p:sldId id="971" r:id="rId21"/>
    <p:sldId id="967" r:id="rId22"/>
    <p:sldId id="966" r:id="rId23"/>
    <p:sldId id="972" r:id="rId24"/>
    <p:sldId id="1013" r:id="rId25"/>
    <p:sldId id="852" r:id="rId26"/>
    <p:sldId id="975" r:id="rId27"/>
    <p:sldId id="976" r:id="rId28"/>
    <p:sldId id="977" r:id="rId29"/>
    <p:sldId id="978" r:id="rId30"/>
    <p:sldId id="979" r:id="rId31"/>
    <p:sldId id="980" r:id="rId32"/>
    <p:sldId id="981" r:id="rId33"/>
    <p:sldId id="982" r:id="rId34"/>
    <p:sldId id="983" r:id="rId35"/>
    <p:sldId id="984" r:id="rId36"/>
    <p:sldId id="985" r:id="rId37"/>
    <p:sldId id="986" r:id="rId38"/>
    <p:sldId id="987" r:id="rId39"/>
    <p:sldId id="988" r:id="rId40"/>
    <p:sldId id="989" r:id="rId41"/>
    <p:sldId id="854" r:id="rId42"/>
    <p:sldId id="991" r:id="rId43"/>
    <p:sldId id="947" r:id="rId44"/>
    <p:sldId id="855" r:id="rId45"/>
    <p:sldId id="993" r:id="rId46"/>
    <p:sldId id="994" r:id="rId47"/>
    <p:sldId id="998" r:id="rId48"/>
    <p:sldId id="999" r:id="rId49"/>
    <p:sldId id="1000" r:id="rId50"/>
    <p:sldId id="1001" r:id="rId51"/>
    <p:sldId id="1002" r:id="rId52"/>
    <p:sldId id="1003" r:id="rId53"/>
    <p:sldId id="1005" r:id="rId54"/>
    <p:sldId id="1006" r:id="rId55"/>
    <p:sldId id="1007" r:id="rId56"/>
    <p:sldId id="1008" r:id="rId57"/>
    <p:sldId id="1009" r:id="rId58"/>
    <p:sldId id="1010" r:id="rId59"/>
    <p:sldId id="859" r:id="rId60"/>
    <p:sldId id="873" r:id="rId61"/>
    <p:sldId id="874" r:id="rId62"/>
    <p:sldId id="875" r:id="rId63"/>
    <p:sldId id="876" r:id="rId64"/>
    <p:sldId id="877" r:id="rId65"/>
    <p:sldId id="878" r:id="rId66"/>
    <p:sldId id="879" r:id="rId67"/>
    <p:sldId id="880" r:id="rId68"/>
    <p:sldId id="881" r:id="rId69"/>
    <p:sldId id="882" r:id="rId70"/>
    <p:sldId id="941" r:id="rId71"/>
    <p:sldId id="942" r:id="rId72"/>
    <p:sldId id="943" r:id="rId73"/>
    <p:sldId id="946" r:id="rId74"/>
    <p:sldId id="945" r:id="rId75"/>
    <p:sldId id="885" r:id="rId76"/>
    <p:sldId id="891" r:id="rId77"/>
    <p:sldId id="892" r:id="rId78"/>
    <p:sldId id="893" r:id="rId79"/>
    <p:sldId id="1014" r:id="rId80"/>
    <p:sldId id="894" r:id="rId81"/>
    <p:sldId id="895" r:id="rId82"/>
    <p:sldId id="1015" r:id="rId83"/>
    <p:sldId id="896" r:id="rId84"/>
    <p:sldId id="897" r:id="rId85"/>
    <p:sldId id="995" r:id="rId86"/>
    <p:sldId id="996" r:id="rId87"/>
    <p:sldId id="1016" r:id="rId88"/>
    <p:sldId id="1012" r:id="rId89"/>
    <p:sldId id="898" r:id="rId90"/>
    <p:sldId id="899" r:id="rId91"/>
    <p:sldId id="900" r:id="rId92"/>
    <p:sldId id="901" r:id="rId93"/>
    <p:sldId id="902" r:id="rId94"/>
    <p:sldId id="903" r:id="rId95"/>
    <p:sldId id="904" r:id="rId96"/>
    <p:sldId id="905" r:id="rId97"/>
    <p:sldId id="948" r:id="rId98"/>
    <p:sldId id="949" r:id="rId99"/>
    <p:sldId id="1017" r:id="rId100"/>
    <p:sldId id="950" r:id="rId101"/>
    <p:sldId id="951" r:id="rId102"/>
    <p:sldId id="1018" r:id="rId103"/>
    <p:sldId id="952" r:id="rId104"/>
    <p:sldId id="953" r:id="rId105"/>
    <p:sldId id="954" r:id="rId106"/>
    <p:sldId id="955" r:id="rId107"/>
    <p:sldId id="956" r:id="rId108"/>
    <p:sldId id="656" r:id="rId10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4282" autoAdjust="0"/>
  </p:normalViewPr>
  <p:slideViewPr>
    <p:cSldViewPr>
      <p:cViewPr varScale="1">
        <p:scale>
          <a:sx n="106" d="100"/>
          <a:sy n="106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CCBADA2-15EC-49BE-BA35-7A82374EFC24}" type="datetimeFigureOut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A56C26-C061-4230-B493-F55274E85C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19043A-39C5-4380-BFC9-8FB57E937909}" type="slidenum">
              <a:rPr lang="fr-FR" altLang="fr-FR" smtClean="0"/>
              <a:pPr/>
              <a:t>12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820873-611C-497C-8409-A7B651946DBD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ED5CCC-0BE3-46DE-9BAE-4CB61CDBAE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8440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F73E-DC88-4EC3-8221-AEDE7867D8DF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78BD-C609-4248-93AB-6B2C6C096D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89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A38C-EE53-4808-956C-CEC376636AB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4656-9AA0-418B-AEB8-3A15F2E72B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015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6DD33C41-9D32-4934-8787-B8A5B537F6BF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209A-AC11-4797-852B-10775DC43B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31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35BA-6A3F-45FD-A082-76291D7AB074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66EC-0306-49F1-BAE0-F690F46928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54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EC66-3AEA-45EC-8B09-F2090EA3FF5E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FCE970AA-0A56-4570-8895-69D4EEB004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1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3E3AEA-4E66-4C28-92DA-6AA7E930BD56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B522-B9C3-4AC6-9EF6-3620675682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1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87F083-8E99-4417-AECF-F60190F4DB74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EF56-414D-48C3-9F84-B20DCDF96A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8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16FE-9238-4D07-B6D0-B1C0D9BD59AA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B074-A8EF-4189-8B98-42A40F7272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554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9181-0126-4261-B1B2-06EB734BE6E1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827DEA-EBF6-473F-9564-5FCA4D568F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11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9B59-699E-4DC1-BD2B-546CBE1FC134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6A4F-3C8A-4819-8940-22D70EC350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699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DCE42F-78F8-471E-9D85-BE844C8EB48C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8FF69D0-12A0-405D-9AC9-695F97EAD7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03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  <a:endParaRPr lang="en-US" altLang="fr-FR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79D7AA8-7688-4F35-B1B1-5AAD28B179C0}" type="datetime1">
              <a:rPr lang="fr-FR"/>
              <a:pPr>
                <a:defRPr/>
              </a:pPr>
              <a:t>28/11/2016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6CFC60-66E2-4BFB-ADFF-F205773C35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1" r:id="rId2"/>
    <p:sldLayoutId id="2147484996" r:id="rId3"/>
    <p:sldLayoutId id="2147484997" r:id="rId4"/>
    <p:sldLayoutId id="2147484998" r:id="rId5"/>
    <p:sldLayoutId id="2147484992" r:id="rId6"/>
    <p:sldLayoutId id="2147484999" r:id="rId7"/>
    <p:sldLayoutId id="2147484993" r:id="rId8"/>
    <p:sldLayoutId id="2147485000" r:id="rId9"/>
    <p:sldLayoutId id="2147484994" r:id="rId10"/>
    <p:sldLayoutId id="2147485001" r:id="rId11"/>
    <p:sldLayoutId id="2147485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9B14FE9-85D5-46A9-95A4-C5D222C4705B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6275"/>
              </p:ext>
            </p:extLst>
          </p:nvPr>
        </p:nvGraphicFramePr>
        <p:xfrm>
          <a:off x="160338" y="304800"/>
          <a:ext cx="8650287" cy="553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3" imgW="9388064" imgH="6005218" progId="Word.Document.8">
                  <p:embed/>
                </p:oleObj>
              </mc:Choice>
              <mc:Fallback>
                <p:oleObj name="Document" r:id="rId3" imgW="9388064" imgH="600521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04800"/>
                        <a:ext cx="8650287" cy="553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L’environnement Active Directory</a:t>
            </a:r>
          </a:p>
        </p:txBody>
      </p:sp>
      <p:sp>
        <p:nvSpPr>
          <p:cNvPr id="2048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8B2CFE9-7997-4C8A-B4E7-ECFEB2948D1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121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AD s’inscrit dans un environnement </a:t>
            </a:r>
            <a:r>
              <a:rPr lang="fr-FR" altLang="fr-FR" sz="2800" smtClean="0">
                <a:solidFill>
                  <a:srgbClr val="C00000"/>
                </a:solidFill>
              </a:rPr>
              <a:t>de services systèmes et réseau</a:t>
            </a:r>
            <a:r>
              <a:rPr lang="fr-FR" altLang="fr-FR" sz="2800" smtClean="0"/>
              <a:t> complet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TCP/IP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DHCP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DNS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SNTP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LDAP/LDIF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Kerberos/X509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NTFS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smtClean="0"/>
          </a:p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Les services ci-dessus sont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Soit </a:t>
            </a:r>
            <a:r>
              <a:rPr lang="fr-FR" altLang="fr-FR" sz="2400" smtClean="0">
                <a:solidFill>
                  <a:srgbClr val="C00000"/>
                </a:solidFill>
              </a:rPr>
              <a:t>indispensables</a:t>
            </a:r>
            <a:r>
              <a:rPr lang="fr-FR" altLang="fr-FR" sz="2400" smtClean="0"/>
              <a:t> pour installer AD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Soit </a:t>
            </a:r>
            <a:r>
              <a:rPr lang="fr-FR" altLang="fr-FR" sz="2400" smtClean="0">
                <a:solidFill>
                  <a:srgbClr val="C00000"/>
                </a:solidFill>
              </a:rPr>
              <a:t>dépendants</a:t>
            </a:r>
            <a:r>
              <a:rPr lang="fr-FR" altLang="fr-FR" sz="2400" smtClean="0"/>
              <a:t> de l’installation de AD</a:t>
            </a:r>
          </a:p>
        </p:txBody>
      </p:sp>
      <p:sp>
        <p:nvSpPr>
          <p:cNvPr id="20485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43DE398-8C20-4BA2-AA14-FFF6BCF0E68A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121E639-9F19-44F1-8597-237A2797BD8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52400" y="1143000"/>
            <a:ext cx="8858250" cy="523875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 Stratégie locales</a:t>
            </a:r>
          </a:p>
          <a:p>
            <a:pPr lvl="1" eaLnBrk="1" hangingPunct="1"/>
            <a:r>
              <a:rPr lang="fr-FR" altLang="fr-FR" sz="3200" smtClean="0"/>
              <a:t>Stratégie d'audit</a:t>
            </a:r>
          </a:p>
          <a:p>
            <a:pPr lvl="2" eaLnBrk="1" hangingPunct="1"/>
            <a:r>
              <a:rPr lang="fr-FR" altLang="fr-FR" sz="2800" smtClean="0"/>
              <a:t>Auditer la gestion des comptes</a:t>
            </a:r>
          </a:p>
          <a:p>
            <a:pPr lvl="2" eaLnBrk="1" hangingPunct="1"/>
            <a:r>
              <a:rPr lang="fr-FR" altLang="fr-FR" sz="2800" smtClean="0"/>
              <a:t>Auditer l'accès au service d'annuaire</a:t>
            </a:r>
          </a:p>
          <a:p>
            <a:pPr lvl="2" eaLnBrk="1" hangingPunct="1"/>
            <a:r>
              <a:rPr lang="fr-FR" altLang="fr-FR" sz="2800" smtClean="0"/>
              <a:t>Auditer les événements de connexion</a:t>
            </a:r>
          </a:p>
          <a:p>
            <a:pPr lvl="2" eaLnBrk="1" hangingPunct="1"/>
            <a:r>
              <a:rPr lang="fr-FR" altLang="fr-FR" sz="2800" smtClean="0"/>
              <a:t>Auditer les événements système</a:t>
            </a:r>
          </a:p>
          <a:p>
            <a:pPr lvl="2" eaLnBrk="1" hangingPunct="1"/>
            <a:r>
              <a:rPr lang="fr-FR" altLang="fr-FR" sz="2800" smtClean="0"/>
              <a:t>Auditer les modifications de stratégie</a:t>
            </a:r>
          </a:p>
          <a:p>
            <a:pPr lvl="2" eaLnBrk="1" hangingPunct="1"/>
            <a:r>
              <a:rPr lang="fr-FR" altLang="fr-FR" sz="2800" smtClean="0"/>
              <a:t>Auditer l'utilisation des privilèges</a:t>
            </a:r>
          </a:p>
        </p:txBody>
      </p:sp>
      <p:sp>
        <p:nvSpPr>
          <p:cNvPr id="11366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6ADEBB4-2DAF-49C0-97B9-57096E72A9E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838200" y="1295400"/>
            <a:ext cx="7924800" cy="5446713"/>
          </a:xfrm>
        </p:spPr>
        <p:txBody>
          <a:bodyPr/>
          <a:lstStyle/>
          <a:p>
            <a:pPr eaLnBrk="1" hangingPunct="1"/>
            <a:endParaRPr lang="fr-FR" altLang="fr-FR" sz="2400" smtClean="0"/>
          </a:p>
          <a:p>
            <a:pPr eaLnBrk="1" hangingPunct="1"/>
            <a:r>
              <a:rPr lang="fr-FR" altLang="fr-FR" sz="2400" smtClean="0"/>
              <a:t> </a:t>
            </a:r>
            <a:r>
              <a:rPr lang="fr-FR" altLang="fr-FR" sz="3200" smtClean="0"/>
              <a:t>Attribution des droits utilisateur</a:t>
            </a:r>
          </a:p>
          <a:p>
            <a:pPr lvl="1" eaLnBrk="1" hangingPunct="1"/>
            <a:r>
              <a:rPr lang="fr-FR" altLang="fr-FR" sz="2400" smtClean="0"/>
              <a:t> Accéder à cet ordinateur depuis le réseau</a:t>
            </a:r>
          </a:p>
          <a:p>
            <a:pPr lvl="1" eaLnBrk="1" hangingPunct="1"/>
            <a:r>
              <a:rPr lang="fr-FR" altLang="fr-FR" sz="2400" smtClean="0"/>
              <a:t>Agir en tant que partie du système d'exploitation</a:t>
            </a:r>
          </a:p>
          <a:p>
            <a:pPr lvl="1" eaLnBrk="1" hangingPunct="1"/>
            <a:r>
              <a:rPr lang="fr-FR" altLang="fr-FR" sz="2400" smtClean="0"/>
              <a:t>Ajouter des stations de travail au domaine</a:t>
            </a:r>
          </a:p>
          <a:p>
            <a:pPr lvl="1" eaLnBrk="1" hangingPunct="1"/>
            <a:r>
              <a:rPr lang="fr-FR" altLang="fr-FR" sz="2400" smtClean="0"/>
              <a:t>Arrêter le système</a:t>
            </a:r>
          </a:p>
          <a:p>
            <a:pPr lvl="1" eaLnBrk="1" hangingPunct="1"/>
            <a:r>
              <a:rPr lang="fr-FR" altLang="fr-FR" sz="2400" smtClean="0"/>
              <a:t>Augmenter la priorité de planification</a:t>
            </a:r>
          </a:p>
          <a:p>
            <a:pPr lvl="1" eaLnBrk="1" hangingPunct="1"/>
            <a:r>
              <a:rPr lang="fr-FR" altLang="fr-FR" sz="2400" smtClean="0"/>
              <a:t>Augmenter les quotas</a:t>
            </a:r>
          </a:p>
        </p:txBody>
      </p:sp>
      <p:sp>
        <p:nvSpPr>
          <p:cNvPr id="11469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1F639C7-BBBE-4C0D-9141-7590A6F3DD0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838200" y="1295400"/>
            <a:ext cx="7924800" cy="5446713"/>
          </a:xfrm>
        </p:spPr>
        <p:txBody>
          <a:bodyPr/>
          <a:lstStyle/>
          <a:p>
            <a:pPr eaLnBrk="1" hangingPunct="1"/>
            <a:r>
              <a:rPr lang="fr-FR" altLang="fr-FR" sz="2400" smtClean="0"/>
              <a:t> </a:t>
            </a:r>
            <a:r>
              <a:rPr lang="fr-FR" altLang="fr-FR" sz="3200" smtClean="0"/>
              <a:t>Attribution des droits utilisateur</a:t>
            </a:r>
          </a:p>
          <a:p>
            <a:pPr lvl="1" eaLnBrk="1" hangingPunct="1"/>
            <a:r>
              <a:rPr lang="fr-FR" altLang="fr-FR" sz="2400" smtClean="0"/>
              <a:t>Charger et décharger des pilotes de périphériques</a:t>
            </a:r>
          </a:p>
          <a:p>
            <a:pPr lvl="1" eaLnBrk="1" hangingPunct="1"/>
            <a:r>
              <a:rPr lang="fr-FR" altLang="fr-FR" sz="2400" smtClean="0"/>
              <a:t>Créer des objets globaux</a:t>
            </a:r>
          </a:p>
          <a:p>
            <a:pPr lvl="1" eaLnBrk="1" hangingPunct="1"/>
            <a:r>
              <a:rPr lang="fr-FR" altLang="fr-FR" sz="2400" smtClean="0"/>
              <a:t>Créer des objets partagés permanents</a:t>
            </a:r>
          </a:p>
          <a:p>
            <a:pPr lvl="1" eaLnBrk="1" hangingPunct="1"/>
            <a:r>
              <a:rPr lang="fr-FR" altLang="fr-FR" sz="2400" smtClean="0"/>
              <a:t>Créer un fichier d'échange</a:t>
            </a:r>
          </a:p>
          <a:p>
            <a:pPr lvl="1" eaLnBrk="1" hangingPunct="1"/>
            <a:r>
              <a:rPr lang="fr-FR" altLang="fr-FR" sz="2400" smtClean="0"/>
              <a:t>Forcer l'arrêt à partir d'un système distant</a:t>
            </a:r>
          </a:p>
          <a:p>
            <a:pPr lvl="1" eaLnBrk="1" hangingPunct="1"/>
            <a:r>
              <a:rPr lang="fr-FR" altLang="fr-FR" sz="2400" smtClean="0"/>
              <a:t>Générer des audits de sécurité</a:t>
            </a:r>
          </a:p>
          <a:p>
            <a:pPr lvl="1" eaLnBrk="1" hangingPunct="1"/>
            <a:r>
              <a:rPr lang="fr-FR" altLang="fr-FR" sz="2400" smtClean="0"/>
              <a:t>Gérer le journal d'audit et de sécurité</a:t>
            </a:r>
          </a:p>
        </p:txBody>
      </p:sp>
      <p:sp>
        <p:nvSpPr>
          <p:cNvPr id="11571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C2D3D75-05C8-44E3-A5E4-FEB892A6A161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1619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354013" y="1344613"/>
            <a:ext cx="8682037" cy="6837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 </a:t>
            </a:r>
            <a:r>
              <a:rPr lang="fr-FR" altLang="fr-FR" sz="2800" smtClean="0"/>
              <a:t>Attribution des droits utilisateur (suite)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Modifier les valeurs d'environnement de microprogrammation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Modifier l'heure système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Ouvrir une session en tant que service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Ouvrir une session localement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Prendre possession des fichiers ou d'autres objets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Refuser l'accès à cet ordinateur à partir du réseau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Refuser les ouvertures de session locales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Refuser l'ouverture de session en tant que service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Refuser l'ouverture de session en tant que tâche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Remplacer un jeton niveau de processus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Restaurer des fichiers et des répertoires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Retirer l'ordinateur de la station d'accueil</a:t>
            </a:r>
          </a:p>
        </p:txBody>
      </p:sp>
      <p:sp>
        <p:nvSpPr>
          <p:cNvPr id="11674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1683A56-AD1E-4F39-89DF-2DD66C94F36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784225"/>
            <a:ext cx="5786437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80025F0-60F7-4061-90F5-390CC612785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68263"/>
            <a:ext cx="4948237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27B6AB1-BB1F-4724-BFE7-5E5FDBAE5232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176338"/>
            <a:ext cx="48021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31671A0-2B26-4BB8-979B-7EEA29D9ABF9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-7938"/>
            <a:ext cx="505777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 cœur de AD</a:t>
            </a:r>
          </a:p>
        </p:txBody>
      </p:sp>
      <p:sp>
        <p:nvSpPr>
          <p:cNvPr id="12185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511FEE1-E3EC-4B20-A278-CDF3473B8966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776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Journalisation (résiste aux coupures secteurs)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La base de données reste toujours à jour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La base de données de Active Directory est stockée dans</a:t>
            </a:r>
            <a:br>
              <a:rPr lang="fr-FR" altLang="fr-FR" sz="2800" smtClean="0"/>
            </a:br>
            <a:r>
              <a:rPr lang="fr-FR" altLang="fr-FR" sz="2800" smtClean="0"/>
              <a:t>c:\winnt\ntds\Ntds.dit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Les journaux sont dans les .log (format propriétaire)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Principe de la journalisation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800" smtClean="0"/>
              <a:t>Ecriture du fichier log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800" smtClean="0"/>
              <a:t>Ecriture en mémoire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800" smtClean="0"/>
              <a:t>Confirmation de la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7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L’environnement Active Directory</a:t>
            </a:r>
          </a:p>
        </p:txBody>
      </p:sp>
      <p:sp>
        <p:nvSpPr>
          <p:cNvPr id="2150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6DDEBBE-2B0B-4AF1-BF65-E33E6F0DC9C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TCP/IP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Support natif de IPv4 et de IPv6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Ne peut pas être désinstallé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Il est toujours possible d’ajouter d’autres protocoles (NetBeui, NWLINK …)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DHCP (Dynamic Host Configuration Protocol)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Récupération automatique des configurations réseau (IPv4 seulement), notamment l’adresse IP et les informations de résolution de nom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Configurable à l’intérieur d’Active Directory</a:t>
            </a:r>
          </a:p>
        </p:txBody>
      </p:sp>
      <p:sp>
        <p:nvSpPr>
          <p:cNvPr id="21509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327E6DD-8C02-41E7-B8BA-7B171244C994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L’environnement Active Directory</a:t>
            </a:r>
          </a:p>
        </p:txBody>
      </p:sp>
      <p:sp>
        <p:nvSpPr>
          <p:cNvPr id="22531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E9638D3-7051-4518-9F36-CA3CEBCDE34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121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DNS (Domain Name System)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Le service de DNS est </a:t>
            </a:r>
            <a:r>
              <a:rPr lang="fr-FR" altLang="fr-FR" sz="2400" smtClean="0">
                <a:solidFill>
                  <a:srgbClr val="C00000"/>
                </a:solidFill>
              </a:rPr>
              <a:t>obligatoire</a:t>
            </a:r>
            <a:r>
              <a:rPr lang="fr-FR" altLang="fr-FR" sz="2400" smtClean="0"/>
              <a:t> avec Active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Il est utilisé pour la résolution des noms 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On peut utiliser le DNS de Windows ou un autre DNS </a:t>
            </a:r>
            <a:r>
              <a:rPr lang="fr-FR" altLang="fr-FR" sz="2400" smtClean="0">
                <a:solidFill>
                  <a:srgbClr val="C00000"/>
                </a:solidFill>
              </a:rPr>
              <a:t>obligatoirement en mode dynamique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SNTP (Simple Network Time Protocol)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Permet la synchronisation des horloges des systèmes (stockage de l’heure UTC, affichée en tenant compte du fuseau horaire)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Impératif pour le protocole d’authentification de Windows (Kerberos)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000" smtClean="0"/>
          </a:p>
        </p:txBody>
      </p:sp>
      <p:sp>
        <p:nvSpPr>
          <p:cNvPr id="22533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9533BDD-6C4A-41D4-B5E3-F09EF1C8596C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L’environnement Active Directory</a:t>
            </a:r>
          </a:p>
        </p:txBody>
      </p:sp>
      <p:sp>
        <p:nvSpPr>
          <p:cNvPr id="2457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A643D73-A2E7-4783-93C3-C6035935FD31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600200"/>
            <a:ext cx="8154987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3200" dirty="0" smtClean="0"/>
              <a:t>LDAP (</a:t>
            </a:r>
            <a:r>
              <a:rPr lang="fr-FR" altLang="fr-FR" sz="3200" dirty="0" err="1" smtClean="0"/>
              <a:t>Lightweight</a:t>
            </a:r>
            <a:r>
              <a:rPr lang="fr-FR" altLang="fr-FR" sz="3200" dirty="0" smtClean="0"/>
              <a:t> Directory Access Protocol)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3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dirty="0" smtClean="0"/>
              <a:t> </a:t>
            </a:r>
            <a:r>
              <a:rPr lang="fr-FR" altLang="fr-FR" sz="2400" dirty="0" smtClean="0"/>
              <a:t>LDAP est un protocole </a:t>
            </a:r>
            <a:r>
              <a:rPr lang="fr-FR" altLang="fr-FR" sz="2400" b="1" dirty="0" smtClean="0">
                <a:solidFill>
                  <a:srgbClr val="C00000"/>
                </a:solidFill>
              </a:rPr>
              <a:t>du service d’annuaire </a:t>
            </a:r>
            <a:r>
              <a:rPr lang="fr-FR" altLang="fr-FR" sz="2400" dirty="0" smtClean="0"/>
              <a:t>utilisé pour interroger et mettre à jour Active Directory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 smtClean="0"/>
              <a:t>LDAP est un standard d’accès à l’annuaire, AD est compatible LDAPv3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fr-FR" sz="2400" dirty="0" smtClean="0"/>
              <a:t>LDAP permet des requêtes de gestion de la base de données d’AD pour des recherches, ajouts, modifications et suppressions d’objets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fr-FR" altLang="fr-FR" sz="2000" dirty="0" smtClean="0"/>
          </a:p>
        </p:txBody>
      </p:sp>
      <p:sp>
        <p:nvSpPr>
          <p:cNvPr id="24581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7E58747-718A-420A-AEDF-00636D1F346D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L’environnement Active Directory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3200" smtClean="0"/>
              <a:t>LDIF (LDAP Directory Interchange Format)</a:t>
            </a:r>
          </a:p>
          <a:p>
            <a:pPr eaLnBrk="1" hangingPunct="1">
              <a:lnSpc>
                <a:spcPct val="90000"/>
              </a:lnSpc>
            </a:pPr>
            <a:endParaRPr lang="fr-FR" altLang="fr-FR" sz="3200" smtClean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LDIF permet des importations, exportations et modifications d’Active Directory par fichiers de textes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2400" smtClean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Permet de charger AD à partir d’une base de données externe ou inversement (exemple, gestions des comptes utilisateurs à partir de la base de données du personnel)</a:t>
            </a:r>
            <a:endParaRPr lang="fr-FR" alt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3CC7F33-C79F-442E-8FA6-930FB2173A6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L’environnement Active Directory</a:t>
            </a:r>
          </a:p>
        </p:txBody>
      </p:sp>
      <p:sp>
        <p:nvSpPr>
          <p:cNvPr id="2662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E106E53-C492-4922-B4DD-113E089B468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3200" smtClean="0"/>
              <a:t>Kerberos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>
                <a:solidFill>
                  <a:srgbClr val="C00000"/>
                </a:solidFill>
              </a:rPr>
              <a:t>Protocole d’authentification </a:t>
            </a:r>
            <a:r>
              <a:rPr lang="fr-FR" altLang="fr-FR" sz="2400" smtClean="0"/>
              <a:t>par défaut depuis Windows 2000 (remplace LM/NTLM utilisé jusqu’à NT4)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Compatible Kerberos V5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Authentification mutuelle du client et du serveur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400" smtClean="0"/>
              <a:t>Adresse du serveur Kerberos utilisé pour l’ouverture de session extraite du DNS</a:t>
            </a:r>
          </a:p>
        </p:txBody>
      </p:sp>
      <p:sp>
        <p:nvSpPr>
          <p:cNvPr id="26629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4C285E3-D63F-4766-8290-5985C09426AF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L’environnement Active Directory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 sz="3200" dirty="0" smtClean="0"/>
              <a:t>X.509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 smtClean="0"/>
              <a:t>Windows Server propose les services de certificats compatibles X.509</a:t>
            </a:r>
          </a:p>
          <a:p>
            <a:pPr marL="366713" lvl="1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fr-FR" altLang="fr-FR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 smtClean="0"/>
              <a:t>Renforcement de la sécurité (authentification, intégrité, confidentialité, non répudiation)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400" dirty="0" smtClean="0"/>
              <a:t>Utilisable par les autres services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400" dirty="0" smtClean="0"/>
              <a:t>Authentification par carte à puce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400" dirty="0" smtClean="0"/>
              <a:t>Chiffrement de fichiers (EFS)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altLang="fr-FR" sz="2400" dirty="0" smtClean="0"/>
              <a:t>Chiffrement des données sur le réseau (IPSEC)</a:t>
            </a:r>
          </a:p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0EDF601-00C9-475C-840C-1F309E148036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65088"/>
            <a:ext cx="8458200" cy="817562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La structure logique Active Directory</a:t>
            </a:r>
          </a:p>
        </p:txBody>
      </p:sp>
      <p:sp>
        <p:nvSpPr>
          <p:cNvPr id="2867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D6B0FD1-8E65-432C-85F9-C2D67C9E160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877888"/>
            <a:ext cx="8789987" cy="55308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rgbClr val="A5AB81"/>
              </a:buClr>
              <a:buFont typeface="Wingdings" panose="05000000000000000000" pitchFamily="2" charset="2"/>
              <a:buChar char="q"/>
              <a:defRPr/>
            </a:pPr>
            <a:endParaRPr lang="fr-FR" altLang="fr-FR" sz="3200" dirty="0" smtClean="0"/>
          </a:p>
          <a:p>
            <a:pPr eaLnBrk="1" hangingPunct="1">
              <a:lnSpc>
                <a:spcPct val="70000"/>
              </a:lnSpc>
              <a:buClr>
                <a:srgbClr val="A5AB81"/>
              </a:buClr>
              <a:buFont typeface="Wingdings" panose="05000000000000000000" pitchFamily="2" charset="2"/>
              <a:buChar char="q"/>
              <a:defRPr/>
            </a:pPr>
            <a:endParaRPr lang="fr-FR" altLang="fr-FR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fr-FR" sz="3600" dirty="0"/>
              <a:t>Forêt</a:t>
            </a:r>
          </a:p>
          <a:p>
            <a:pPr eaLnBrk="1" hangingPunct="1">
              <a:lnSpc>
                <a:spcPct val="70000"/>
              </a:lnSpc>
              <a:buClr>
                <a:srgbClr val="A5AB81"/>
              </a:buClr>
              <a:buFont typeface="Wingdings" panose="05000000000000000000" pitchFamily="2" charset="2"/>
              <a:buChar char="q"/>
              <a:defRPr/>
            </a:pPr>
            <a:endParaRPr lang="fr-FR" altLang="fr-FR" sz="3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3200" dirty="0" smtClean="0"/>
              <a:t> C’est </a:t>
            </a:r>
            <a:r>
              <a:rPr lang="fr-FR" altLang="fr-FR" sz="3200" dirty="0"/>
              <a:t>un </a:t>
            </a:r>
            <a:r>
              <a:rPr lang="fr-FR" altLang="fr-FR" sz="3200" dirty="0">
                <a:solidFill>
                  <a:schemeClr val="accent2"/>
                </a:solidFill>
              </a:rPr>
              <a:t>ensemble de domaines </a:t>
            </a:r>
            <a:r>
              <a:rPr lang="fr-FR" altLang="fr-FR" sz="3200" dirty="0"/>
              <a:t>n’ayant pas le même nom commun mais partageant un schéma et un catalogue global commun</a:t>
            </a:r>
          </a:p>
          <a:p>
            <a:pPr marL="777875" lvl="1" indent="-457200" eaLnBrk="1" hangingPunct="1">
              <a:lnSpc>
                <a:spcPct val="80000"/>
              </a:lnSpc>
              <a:buFont typeface="Wingdings 2" panose="05020102010507070707" pitchFamily="18" charset="2"/>
              <a:buChar char="q"/>
              <a:defRPr/>
            </a:pPr>
            <a:endParaRPr lang="fr-FR" alt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3200" dirty="0" smtClean="0"/>
              <a:t> Exemple : upmc.fr et admp6.lan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3200" dirty="0" smtClean="0"/>
              <a:t> Par défaut, les relations  d’approbation entre les domaines au sein d’une forêt sont </a:t>
            </a:r>
            <a:r>
              <a:rPr lang="fr-FR" altLang="fr-FR" sz="3200" dirty="0" smtClean="0">
                <a:solidFill>
                  <a:schemeClr val="accent2"/>
                </a:solidFill>
              </a:rPr>
              <a:t>bidirectionnelles</a:t>
            </a:r>
            <a:endParaRPr lang="fr-FR" altLang="fr-FR" sz="3200" dirty="0">
              <a:solidFill>
                <a:schemeClr val="accent2"/>
              </a:solidFill>
            </a:endParaRPr>
          </a:p>
        </p:txBody>
      </p:sp>
      <p:sp>
        <p:nvSpPr>
          <p:cNvPr id="28677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1B9E232-E9A3-48B0-B1A4-FAE6BDDC92C3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351838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structure logique Active Directory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8964612" cy="5141913"/>
          </a:xfrm>
        </p:spPr>
        <p:txBody>
          <a:bodyPr/>
          <a:lstStyle/>
          <a:p>
            <a:pPr marL="319088" lvl="1" indent="-319088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fr-FR" altLang="fr-FR" sz="3200" dirty="0"/>
              <a:t>Plusieurs arbres constituent une forêt, ils doivent </a:t>
            </a:r>
            <a:r>
              <a:rPr lang="fr-FR" altLang="fr-FR" sz="3200" dirty="0" smtClean="0"/>
              <a:t>partager :</a:t>
            </a:r>
            <a:endParaRPr lang="fr-FR" altLang="fr-FR" sz="3200" dirty="0"/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800" dirty="0"/>
              <a:t>Le schéma  (modèle de données d’Active Directory</a:t>
            </a:r>
            <a:r>
              <a:rPr lang="fr-FR" altLang="fr-FR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800" dirty="0" smtClean="0"/>
              <a:t>La </a:t>
            </a:r>
            <a:r>
              <a:rPr lang="fr-FR" altLang="fr-FR" sz="2800" dirty="0"/>
              <a:t>configuration de la forêt (domaine racine de la forêt</a:t>
            </a:r>
            <a:r>
              <a:rPr lang="fr-FR" altLang="fr-FR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800" dirty="0"/>
              <a:t>Le catalogue global (groupes universels</a:t>
            </a:r>
            <a:r>
              <a:rPr lang="fr-FR" altLang="fr-FR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2800" dirty="0"/>
              <a:t>Les racines des arbres sont reliées par des relations d’approbation</a:t>
            </a:r>
          </a:p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3394FD6-B39A-4E24-9BAF-D6663827A00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hiérarchie logique Active Directory</a:t>
            </a:r>
            <a:endParaRPr lang="fr-FR" dirty="0"/>
          </a:p>
        </p:txBody>
      </p:sp>
      <p:sp>
        <p:nvSpPr>
          <p:cNvPr id="3072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7C6B500-C72F-4426-A7B8-7459D0FADEE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107950" y="1600200"/>
            <a:ext cx="8928100" cy="4997450"/>
          </a:xfrm>
        </p:spPr>
        <p:txBody>
          <a:bodyPr>
            <a:normAutofit/>
          </a:bodyPr>
          <a:lstStyle/>
          <a:p>
            <a:pPr marL="319088" lvl="1" indent="-319088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fr-FR" sz="3200" dirty="0" smtClean="0"/>
              <a:t>Domaine</a:t>
            </a:r>
          </a:p>
          <a:p>
            <a:pPr marL="319088" lvl="1" indent="-319088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lang="fr-FR" sz="32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800" dirty="0" smtClean="0"/>
              <a:t>Ensemble de ressources </a:t>
            </a:r>
            <a:r>
              <a:rPr lang="fr-FR" sz="2800" dirty="0"/>
              <a:t>et de services utilisant un même annuaire pour l’authentification et la gestion des accès (même </a:t>
            </a:r>
            <a:r>
              <a:rPr lang="fr-FR" sz="2800" dirty="0" smtClean="0"/>
              <a:t>notion qu’avec </a:t>
            </a:r>
            <a:r>
              <a:rPr lang="fr-FR" sz="2800" dirty="0"/>
              <a:t>Windows NT4</a:t>
            </a:r>
            <a:r>
              <a:rPr lang="fr-FR" sz="2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800" dirty="0" smtClean="0"/>
              <a:t>Ensemble </a:t>
            </a:r>
            <a:r>
              <a:rPr lang="fr-FR" sz="2800" dirty="0"/>
              <a:t>d’ordinateurs et /ou d’utilisateurs qui partagent une même base de données </a:t>
            </a:r>
            <a:r>
              <a:rPr lang="fr-FR" sz="2800" dirty="0" smtClean="0"/>
              <a:t>d’annuaire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800" dirty="0"/>
              <a:t>Un domaine a </a:t>
            </a:r>
            <a:r>
              <a:rPr lang="fr-FR" sz="2800" dirty="0">
                <a:solidFill>
                  <a:schemeClr val="accent2"/>
                </a:solidFill>
              </a:rPr>
              <a:t>un nom unique </a:t>
            </a:r>
            <a:r>
              <a:rPr lang="fr-FR" sz="2800" dirty="0"/>
              <a:t>sur le réseau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87419D-2DB1-4F83-B737-FC053A32E0E1}" type="slidenum">
              <a:rPr lang="fr-FR" altLang="fr-FR" sz="14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40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Titre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765175"/>
            <a:ext cx="8572500" cy="5526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40763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logique Active Directory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8785225" cy="5257800"/>
          </a:xfrm>
        </p:spPr>
        <p:txBody>
          <a:bodyPr/>
          <a:lstStyle/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fr-FR" altLang="fr-FR" sz="3200" smtClean="0"/>
              <a:t>Des domaines différents peuvent se communiquer des informations de sécurité grâce </a:t>
            </a:r>
            <a:r>
              <a:rPr lang="fr-FR" altLang="fr-FR" sz="3200" smtClean="0">
                <a:solidFill>
                  <a:schemeClr val="accent2"/>
                </a:solidFill>
              </a:rPr>
              <a:t>aux relations d’approbation</a:t>
            </a:r>
          </a:p>
          <a:p>
            <a:pPr marL="3190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endParaRPr lang="fr-FR" altLang="fr-FR" sz="3200" smtClean="0"/>
          </a:p>
          <a:p>
            <a:pPr eaLnBrk="1" hangingPunct="1"/>
            <a:r>
              <a:rPr lang="fr-FR" altLang="fr-FR" sz="3200" smtClean="0"/>
              <a:t>Dans un domaine Windows Server 2012 , tous les serveurs du domaine (contrôleurs de domaine) possèdent une copie de l’annuaire AD</a:t>
            </a:r>
          </a:p>
          <a:p>
            <a:pPr eaLnBrk="1" hangingPunct="1"/>
            <a:endParaRPr lang="fr-FR" altLang="fr-FR" sz="3200" smtClean="0"/>
          </a:p>
          <a:p>
            <a:pPr eaLnBrk="1" hangingPunct="1"/>
            <a:r>
              <a:rPr lang="fr-FR" altLang="fr-FR" sz="3200" smtClean="0"/>
              <a:t>Chaque contrôleur est capable de recevoir ou de dupliquer les modifications.</a:t>
            </a: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903CAC9-3A7E-4162-B323-68616043651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La hiérarchie logique Active Directory</a:t>
            </a:r>
            <a:endParaRPr lang="fr-FR" dirty="0"/>
          </a:p>
        </p:txBody>
      </p:sp>
      <p:sp>
        <p:nvSpPr>
          <p:cNvPr id="3277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B00DFC8-C2A4-4154-986F-6EBDE3687D25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640763" cy="4997450"/>
          </a:xfrm>
        </p:spPr>
        <p:txBody>
          <a:bodyPr/>
          <a:lstStyle/>
          <a:p>
            <a:pPr marL="319088" lvl="1" indent="-319088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fr-FR" altLang="fr-FR" sz="3600" dirty="0" smtClean="0"/>
              <a:t>Arbre</a:t>
            </a:r>
          </a:p>
          <a:p>
            <a:pPr marL="319088" lvl="1" indent="-319088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endParaRPr lang="fr-FR" altLang="fr-FR" sz="3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3200" dirty="0"/>
              <a:t>Les domaines sont organisés selon une structure d’arbre doté de relations </a:t>
            </a:r>
            <a:r>
              <a:rPr lang="fr-FR" altLang="fr-FR" sz="3200" dirty="0" smtClean="0"/>
              <a:t>d’approbations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3200" dirty="0"/>
              <a:t>On ajoute un domaine dans un arbre en le désignant comme enfant d’un domaine déjà </a:t>
            </a:r>
            <a:r>
              <a:rPr lang="fr-FR" altLang="fr-FR" sz="3200" dirty="0" smtClean="0"/>
              <a:t>configuré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altLang="fr-FR" sz="32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altLang="fr-FR" sz="3200" dirty="0"/>
              <a:t>Le nommage des domaines est celui du DNS (pour ne pas être lié au « vrai » DNS de l’internet, exemple « .local »)</a:t>
            </a:r>
          </a:p>
          <a:p>
            <a:pPr marL="273050" indent="-273050" eaLnBrk="1" hangingPunct="1">
              <a:defRPr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82015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logique Active Directory</a:t>
            </a:r>
          </a:p>
        </p:txBody>
      </p:sp>
      <p:sp>
        <p:nvSpPr>
          <p:cNvPr id="3379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549E5ED-2628-458D-BC8B-93DB2E13DA46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3200" dirty="0" smtClean="0"/>
              <a:t>Unité Organisationnelle (OU)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fr-FR" sz="3200" dirty="0" smtClean="0"/>
          </a:p>
          <a:p>
            <a:pPr marL="64008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fr-FR" sz="2800" dirty="0" smtClean="0"/>
              <a:t>L’UO est un objet conteneur utilisé pour organiser les objets au sein du domaine. Il peut contenir d’autres objets comme :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/>
              <a:t>Comptes utilisateurs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/>
              <a:t>Groupes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/>
              <a:t>Ordinateurs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/>
              <a:t>Imprimantes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/>
              <a:t>Autres UO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800" dirty="0" smtClean="0"/>
              <a:t>...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82015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logique Active Directory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93725" y="1393825"/>
            <a:ext cx="8280400" cy="53340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Les OU permettent :</a:t>
            </a:r>
          </a:p>
          <a:p>
            <a:pPr eaLnBrk="1" hangingPunct="1"/>
            <a:endParaRPr lang="fr-FR" altLang="fr-FR" sz="2400" smtClean="0"/>
          </a:p>
          <a:p>
            <a:pPr lvl="1" eaLnBrk="1" hangingPunct="1"/>
            <a:r>
              <a:rPr lang="fr-FR" altLang="fr-FR" sz="2800" smtClean="0"/>
              <a:t>d’organiser de façon logique les objets de l’annuaire</a:t>
            </a:r>
          </a:p>
          <a:p>
            <a:pPr lvl="1" eaLnBrk="1" hangingPunct="1"/>
            <a:endParaRPr lang="fr-FR" altLang="fr-FR" sz="2800" smtClean="0"/>
          </a:p>
          <a:p>
            <a:pPr lvl="1" eaLnBrk="1" hangingPunct="1"/>
            <a:r>
              <a:rPr lang="fr-FR" altLang="fr-FR" sz="2800" smtClean="0"/>
              <a:t>de faciliter la délégation de pouvoir selon l’organisation des objets</a:t>
            </a:r>
          </a:p>
          <a:p>
            <a:pPr lvl="1" eaLnBrk="1" hangingPunct="1"/>
            <a:endParaRPr lang="fr-FR" altLang="fr-FR" sz="2800" smtClean="0"/>
          </a:p>
          <a:p>
            <a:pPr lvl="1" eaLnBrk="1" hangingPunct="1"/>
            <a:r>
              <a:rPr lang="fr-FR" altLang="fr-FR" sz="2800" smtClean="0"/>
              <a:t>de contrôler l’environnement </a:t>
            </a:r>
            <a:r>
              <a:rPr lang="fr-FR" altLang="fr-FR" sz="2800" smtClean="0">
                <a:solidFill>
                  <a:schemeClr val="accent2"/>
                </a:solidFill>
              </a:rPr>
              <a:t>des utilisateurs et des ordinateurs</a:t>
            </a:r>
            <a:r>
              <a:rPr lang="fr-FR" altLang="fr-FR" sz="2800" smtClean="0"/>
              <a:t> grâce à l’application de stratégie de groupe (GPO)</a:t>
            </a:r>
          </a:p>
          <a:p>
            <a:pPr lvl="1" eaLnBrk="1" hangingPunct="1"/>
            <a:endParaRPr lang="fr-FR" altLang="fr-FR" sz="2400" smtClean="0"/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D21CF8F-638F-4C3A-80EA-A54543B52E52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82015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logique Active Directory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93725" y="1393825"/>
            <a:ext cx="8280400" cy="53340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Les OU permettent :</a:t>
            </a:r>
          </a:p>
          <a:p>
            <a:pPr eaLnBrk="1" hangingPunct="1"/>
            <a:endParaRPr lang="fr-FR" altLang="fr-FR" sz="2400" smtClean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800" smtClean="0"/>
              <a:t>de configurer certaines propriétés au niveau de l’UO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Délégation de l’autorité d’administration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Application de stratégies de groupes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800" smtClean="0"/>
              <a:t>…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927EADA-4A13-4B92-907F-170E1553C80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65088"/>
            <a:ext cx="8458200" cy="817562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La hiérarchie logique Active Directory</a:t>
            </a:r>
          </a:p>
        </p:txBody>
      </p:sp>
      <p:sp>
        <p:nvSpPr>
          <p:cNvPr id="3686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3B60FC3-4A52-4933-96CB-D5AB13995F7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49EA8BF-EA7F-4EAA-92F7-8E0C9EE0591A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  <p:pic>
        <p:nvPicPr>
          <p:cNvPr id="35845" name="Picture 7" descr="http://www.espace-microsoft.com/fr/articles/images/28011/active-directory-organizational-un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268413"/>
            <a:ext cx="3167062" cy="5467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Rôles de maîtres d’opération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516063"/>
            <a:ext cx="8893175" cy="5729287"/>
          </a:xfrm>
        </p:spPr>
        <p:txBody>
          <a:bodyPr/>
          <a:lstStyle/>
          <a:p>
            <a:r>
              <a:rPr lang="fr-FR" altLang="fr-FR" sz="3200" smtClean="0"/>
              <a:t>Avec Windows NT 4.0, les contrôleurs de domaine possédaient un schéma maître/esclave (PDC / BDC)</a:t>
            </a:r>
          </a:p>
          <a:p>
            <a:endParaRPr lang="fr-FR" altLang="fr-FR" smtClean="0"/>
          </a:p>
          <a:p>
            <a:r>
              <a:rPr lang="fr-FR" altLang="fr-FR" sz="3200" smtClean="0"/>
              <a:t>Dans un domaine Windows 2000/2008/2012, cette notion n’existe plus, on parle de contrôleurs de domaine multi-maîtres.</a:t>
            </a:r>
          </a:p>
          <a:p>
            <a:endParaRPr lang="fr-FR" altLang="fr-FR" sz="1800" smtClean="0"/>
          </a:p>
          <a:p>
            <a:r>
              <a:rPr lang="fr-FR" altLang="fr-FR" sz="3200" smtClean="0"/>
              <a:t>Les modifications d’AD peuvent être faites sur n’importe quel contrôleur de domaine. </a:t>
            </a: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1A437C0-FFCF-45E6-8BDE-5B54C0FA99E4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Rôles de maîtres d’opération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52988"/>
          </a:xfrm>
        </p:spPr>
        <p:txBody>
          <a:bodyPr/>
          <a:lstStyle/>
          <a:p>
            <a:r>
              <a:rPr lang="fr-FR" altLang="fr-FR" smtClean="0"/>
              <a:t>Ces exceptions sont nommées </a:t>
            </a:r>
            <a:r>
              <a:rPr lang="fr-FR" altLang="fr-FR" smtClean="0">
                <a:solidFill>
                  <a:schemeClr val="accent2"/>
                </a:solidFill>
              </a:rPr>
              <a:t>&lt;</a:t>
            </a:r>
            <a:r>
              <a:rPr lang="fr-FR" altLang="fr-FR" smtClean="0"/>
              <a:t>et sont </a:t>
            </a:r>
            <a:r>
              <a:rPr lang="fr-FR" altLang="fr-FR" smtClean="0">
                <a:solidFill>
                  <a:schemeClr val="accent2"/>
                </a:solidFill>
              </a:rPr>
              <a:t>au nombre de 5</a:t>
            </a:r>
            <a:r>
              <a:rPr lang="fr-FR" altLang="fr-FR" smtClean="0"/>
              <a:t> :</a:t>
            </a:r>
          </a:p>
          <a:p>
            <a:endParaRPr lang="fr-FR" altLang="fr-FR" smtClean="0"/>
          </a:p>
          <a:p>
            <a:r>
              <a:rPr lang="fr-FR" altLang="fr-FR" b="1" smtClean="0"/>
              <a:t>Contrôleur de schéma </a:t>
            </a:r>
            <a:r>
              <a:rPr lang="fr-FR" altLang="fr-FR" smtClean="0"/>
              <a:t>: C’est le seul contrôleur de domaine habilité à modifier et à mettre à jour le schéma.</a:t>
            </a:r>
          </a:p>
          <a:p>
            <a:endParaRPr lang="fr-FR" altLang="fr-FR" smtClean="0"/>
          </a:p>
          <a:p>
            <a:r>
              <a:rPr lang="fr-FR" altLang="fr-FR" b="1" smtClean="0"/>
              <a:t>Maître d’attribution des noms de domaine : </a:t>
            </a:r>
            <a:r>
              <a:rPr lang="fr-FR" altLang="fr-FR" smtClean="0"/>
              <a:t>Il permet d’ajouter ou de supprimer un domaine dans une forêt.</a:t>
            </a: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61AADCF-DE1D-46C9-B74D-714D6F3FD81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Rôles de maîtres d’opération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429250"/>
          </a:xfrm>
        </p:spPr>
        <p:txBody>
          <a:bodyPr/>
          <a:lstStyle/>
          <a:p>
            <a:r>
              <a:rPr lang="fr-FR" altLang="fr-FR" b="1" smtClean="0"/>
              <a:t>Emulateur PDC : </a:t>
            </a:r>
            <a:r>
              <a:rPr lang="fr-FR" altLang="fr-FR" smtClean="0"/>
              <a:t> </a:t>
            </a:r>
          </a:p>
          <a:p>
            <a:pPr lvl="1"/>
            <a:r>
              <a:rPr lang="fr-FR" altLang="fr-FR" smtClean="0"/>
              <a:t>le processus de verrouillage des comptes utilisateurs</a:t>
            </a:r>
          </a:p>
          <a:p>
            <a:pPr lvl="1"/>
            <a:r>
              <a:rPr lang="fr-FR" altLang="fr-FR" smtClean="0"/>
              <a:t> les changements de mots de passe </a:t>
            </a:r>
          </a:p>
          <a:p>
            <a:pPr lvl="1"/>
            <a:r>
              <a:rPr lang="fr-FR" altLang="fr-FR" smtClean="0"/>
              <a:t>toutes les modifications faites sur des objets de stratégie de groupe</a:t>
            </a:r>
          </a:p>
          <a:p>
            <a:pPr lvl="1"/>
            <a:endParaRPr lang="fr-FR" altLang="fr-FR" smtClean="0"/>
          </a:p>
          <a:p>
            <a:r>
              <a:rPr lang="fr-FR" altLang="fr-FR" b="1" smtClean="0"/>
              <a:t>Maître d’identificateur relatif ou maître RID: </a:t>
            </a:r>
            <a:r>
              <a:rPr lang="fr-FR" altLang="fr-FR" smtClean="0"/>
              <a:t>Il distribue des plages d’identificateurs relatifs (RID) à tous les contrôleurs de domaine afin de générer les identificateurs de sécurité (SID)…</a:t>
            </a: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CAF9879-F517-4F12-9735-1B235F596FA9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Rôles de maîtres d’opération</a:t>
            </a:r>
          </a:p>
        </p:txBody>
      </p:sp>
      <p:sp>
        <p:nvSpPr>
          <p:cNvPr id="399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r>
              <a:rPr lang="fr-FR" altLang="fr-FR" b="1" smtClean="0"/>
              <a:t>Maître d’infrastructure </a:t>
            </a:r>
            <a:r>
              <a:rPr lang="fr-FR" altLang="fr-FR" smtClean="0"/>
              <a:t>: Il permet de mettre à jour les éventuelles références d’un objet dans les autres domaines lorsque cet objet est modifié (déplacement, suppression,…)</a:t>
            </a:r>
          </a:p>
          <a:p>
            <a:endParaRPr lang="fr-FR" altLang="fr-FR" smtClean="0"/>
          </a:p>
          <a:p>
            <a:r>
              <a:rPr lang="fr-FR" altLang="fr-FR" b="1" smtClean="0"/>
              <a:t>Les deux premiers rôles </a:t>
            </a:r>
            <a:r>
              <a:rPr lang="fr-FR" altLang="fr-FR" smtClean="0"/>
              <a:t>sont assignés au niveau de </a:t>
            </a:r>
            <a:r>
              <a:rPr lang="fr-FR" altLang="fr-FR" smtClean="0">
                <a:solidFill>
                  <a:schemeClr val="accent2"/>
                </a:solidFill>
              </a:rPr>
              <a:t>la forêt </a:t>
            </a:r>
            <a:r>
              <a:rPr lang="fr-FR" altLang="fr-FR" smtClean="0"/>
              <a:t>et </a:t>
            </a:r>
            <a:r>
              <a:rPr lang="fr-FR" altLang="fr-FR" b="1" smtClean="0"/>
              <a:t>les trois derniers</a:t>
            </a:r>
            <a:r>
              <a:rPr lang="fr-FR" altLang="fr-FR" smtClean="0"/>
              <a:t> au niveau du </a:t>
            </a:r>
            <a:r>
              <a:rPr lang="fr-FR" altLang="fr-FR" smtClean="0">
                <a:solidFill>
                  <a:schemeClr val="accent2"/>
                </a:solidFill>
              </a:rPr>
              <a:t>domaine</a:t>
            </a:r>
            <a:r>
              <a:rPr lang="fr-FR" altLang="fr-FR" smtClean="0"/>
              <a:t>.</a:t>
            </a:r>
          </a:p>
          <a:p>
            <a:endParaRPr lang="fr-FR" altLang="fr-FR" smtClean="0"/>
          </a:p>
          <a:p>
            <a:r>
              <a:rPr lang="fr-FR" altLang="fr-FR" smtClean="0"/>
              <a:t>Par défaut le </a:t>
            </a:r>
            <a:r>
              <a:rPr lang="fr-FR" altLang="fr-FR" b="1" smtClean="0"/>
              <a:t>premier contrôleur de domaine </a:t>
            </a:r>
            <a:r>
              <a:rPr lang="fr-FR" altLang="fr-FR" smtClean="0"/>
              <a:t>d’une nouvelle forêt cumule les 5 rôles.</a:t>
            </a: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D629F54-DC52-4A13-A899-ACDA8461ADB2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Active Directory </a:t>
            </a:r>
          </a:p>
        </p:txBody>
      </p:sp>
      <p:sp>
        <p:nvSpPr>
          <p:cNvPr id="1331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A225F4E-6967-4A0F-BC50-BB9CEFE6F6DB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AD permet de :</a:t>
            </a:r>
          </a:p>
          <a:p>
            <a:pPr lvl="1" eaLnBrk="1" hangingPunct="1"/>
            <a:r>
              <a:rPr lang="fr-FR" altLang="fr-FR" smtClean="0"/>
              <a:t> centraliser</a:t>
            </a:r>
          </a:p>
          <a:p>
            <a:pPr lvl="1" eaLnBrk="1" hangingPunct="1"/>
            <a:r>
              <a:rPr lang="fr-FR" altLang="fr-FR" smtClean="0"/>
              <a:t>de structurer</a:t>
            </a:r>
          </a:p>
          <a:p>
            <a:pPr lvl="1" eaLnBrk="1" hangingPunct="1"/>
            <a:r>
              <a:rPr lang="fr-FR" altLang="fr-FR" smtClean="0"/>
              <a:t> d’organiser et de contrôler les ressources réseau dans les environnements Windows 2008</a:t>
            </a:r>
          </a:p>
          <a:p>
            <a:pPr eaLnBrk="1" hangingPunct="1"/>
            <a:r>
              <a:rPr lang="fr-FR" altLang="fr-FR" sz="3200" smtClean="0"/>
              <a:t>AD est un annuaire des objets du réseau, il permet aux utilisateurs  :</a:t>
            </a:r>
          </a:p>
          <a:p>
            <a:pPr lvl="1" eaLnBrk="1" hangingPunct="1"/>
            <a:r>
              <a:rPr lang="fr-FR" altLang="fr-FR" smtClean="0"/>
              <a:t>de localiser, de gérer et d’utiliser facilement les ressources</a:t>
            </a:r>
          </a:p>
          <a:p>
            <a:pPr eaLnBrk="1" hangingPunct="1"/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Structure Physique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640763" cy="4852988"/>
          </a:xfrm>
        </p:spPr>
        <p:txBody>
          <a:bodyPr/>
          <a:lstStyle/>
          <a:p>
            <a:r>
              <a:rPr lang="fr-FR" altLang="fr-FR" b="1" smtClean="0"/>
              <a:t>Contrôleurs de domaine</a:t>
            </a:r>
          </a:p>
          <a:p>
            <a:pPr lvl="1"/>
            <a:r>
              <a:rPr lang="fr-FR" altLang="fr-FR" smtClean="0"/>
              <a:t>Un contrôleur de domaine est un ordinateur exécutant Windows Server 2000 / 2008 / 2012 qui stocke un réplica de l’annuaire</a:t>
            </a:r>
          </a:p>
          <a:p>
            <a:pPr lvl="1"/>
            <a:endParaRPr lang="fr-FR" altLang="fr-FR" smtClean="0"/>
          </a:p>
          <a:p>
            <a:pPr lvl="1"/>
            <a:r>
              <a:rPr lang="fr-FR" altLang="fr-FR" smtClean="0"/>
              <a:t>Il assure l’authentification et l’ouverture des sessions des utilisateurs, ainsi que les recherches dans l’annuaire</a:t>
            </a:r>
          </a:p>
          <a:p>
            <a:pPr lvl="1"/>
            <a:endParaRPr lang="fr-FR" altLang="fr-FR" smtClean="0"/>
          </a:p>
          <a:p>
            <a:pPr lvl="1"/>
            <a:r>
              <a:rPr lang="fr-FR" altLang="fr-FR" smtClean="0"/>
              <a:t>Un domaine peut posséder un ou plusieurs contrôleurs de domaine.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013F2224-D28A-4962-BE7B-8B1540C780D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Méthodes d’administration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442325" cy="4852988"/>
          </a:xfrm>
        </p:spPr>
        <p:txBody>
          <a:bodyPr/>
          <a:lstStyle/>
          <a:p>
            <a:r>
              <a:rPr lang="fr-FR" altLang="fr-FR" sz="3200" b="1" smtClean="0"/>
              <a:t>Utilisation d’Active Directory pour la gestion centralisée</a:t>
            </a:r>
          </a:p>
          <a:p>
            <a:pPr lvl="1"/>
            <a:r>
              <a:rPr lang="fr-FR" altLang="fr-FR" sz="2800" smtClean="0"/>
              <a:t>Active Directory permet à un seul administrateur de centraliser la gestion et l’administration des ressources du réseau.</a:t>
            </a:r>
          </a:p>
          <a:p>
            <a:pPr lvl="1"/>
            <a:endParaRPr lang="fr-FR" altLang="fr-FR" sz="2800" smtClean="0"/>
          </a:p>
          <a:p>
            <a:pPr lvl="1"/>
            <a:r>
              <a:rPr lang="fr-FR" altLang="fr-FR" sz="2800" smtClean="0"/>
              <a:t>Active Directory permet aussi d’organiser les objets de façon hiérarchique grâce aux conteneurs comme les unités organisationnelles, les domaines ou les sites.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8D84D25-ED82-4ABE-80D4-B24F14815D1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9525" y="0"/>
            <a:ext cx="9359900" cy="990600"/>
          </a:xfrm>
        </p:spPr>
        <p:txBody>
          <a:bodyPr/>
          <a:lstStyle/>
          <a:p>
            <a:r>
              <a:rPr lang="fr-FR" altLang="fr-FR" smtClean="0"/>
              <a:t>Les outils d’administration d’Active Directory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L’administration du service d’annuaire Active Directory se passe par le biais de différentes consoles</a:t>
            </a:r>
            <a:r>
              <a:rPr lang="fr-FR" altLang="fr-FR" smtClean="0">
                <a:solidFill>
                  <a:schemeClr val="accent2"/>
                </a:solidFill>
              </a:rPr>
              <a:t> MMC </a:t>
            </a:r>
            <a:r>
              <a:rPr lang="fr-FR" altLang="fr-FR" smtClean="0"/>
              <a:t>:</a:t>
            </a:r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DFD66D6-771C-4CDF-AD82-89013B7A76C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 descr="active-directory-d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56007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b="1" smtClean="0"/>
              <a:t>Utilisateurs et ordinateurs Active Directory</a:t>
            </a:r>
            <a:r>
              <a:rPr lang="fr-FR" altLang="fr-FR" smtClean="0"/>
              <a:t>: est le composant le plus utilisé pour accéder à l’annuaire.</a:t>
            </a:r>
          </a:p>
          <a:p>
            <a:r>
              <a:rPr lang="fr-FR" altLang="fr-FR" smtClean="0"/>
              <a:t>Il permet de gérer les comptes d’utilisateurs, les comptes d’ordinateurs, les fichiers et les imprimantes partagés, les unités d’organisation …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0304C1A-463A-4AD9-9D9A-1D7718AC03B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Image 4" descr="active-directory-d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87813"/>
            <a:ext cx="56007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b="1" smtClean="0"/>
              <a:t>Sites et Services Active Directory </a:t>
            </a:r>
            <a:r>
              <a:rPr lang="fr-FR" altLang="fr-FR" smtClean="0"/>
              <a:t>: Ce composant permet de définir des sites, des liens de sites et de paramétrer la réplication Active Directory.</a:t>
            </a:r>
          </a:p>
          <a:p>
            <a:endParaRPr lang="fr-FR" altLang="fr-FR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ECEEAAB-0B23-49C9-B3F4-9BBD33DDB761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5061" name="Image 4" descr="active-directory-site-serv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72898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4608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442325" cy="5257800"/>
          </a:xfrm>
        </p:spPr>
        <p:txBody>
          <a:bodyPr/>
          <a:lstStyle/>
          <a:p>
            <a:r>
              <a:rPr lang="fr-FR" altLang="fr-FR" b="1" smtClean="0"/>
              <a:t>Domaines et approbations Active Directory</a:t>
            </a:r>
          </a:p>
          <a:p>
            <a:endParaRPr lang="fr-FR" altLang="fr-FR" sz="1000" b="1" smtClean="0"/>
          </a:p>
          <a:p>
            <a:pPr lvl="1"/>
            <a:r>
              <a:rPr lang="fr-FR" altLang="fr-FR" smtClean="0"/>
              <a:t>Ce composant permet de mettre en place les relations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mtClean="0"/>
              <a:t>	d’approbations et les suffixes UPN. 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1000" smtClean="0"/>
          </a:p>
          <a:p>
            <a:pPr lvl="1"/>
            <a:r>
              <a:rPr lang="fr-FR" altLang="fr-FR" smtClean="0"/>
              <a:t>Il propose aussi d’augmenter le niveau fonctionnel d’un domaine ou d’une forêt.</a:t>
            </a:r>
          </a:p>
          <a:p>
            <a:endParaRPr lang="fr-FR" alt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8D0B95C-546B-49F6-A8C0-3FE3FC68F34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6085" name="Image 4" descr="active-directory-domain-tr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99000"/>
            <a:ext cx="70405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4710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r>
              <a:rPr lang="fr-FR" altLang="fr-FR" b="1" smtClean="0"/>
              <a:t>Schéma Active Directory </a:t>
            </a:r>
            <a:r>
              <a:rPr lang="fr-FR" altLang="fr-FR" smtClean="0"/>
              <a:t>: Ce composant permet de visualiser les classes et les attributs de l’annuaire. </a:t>
            </a:r>
          </a:p>
          <a:p>
            <a:r>
              <a:rPr lang="fr-FR" altLang="fr-FR" smtClean="0"/>
              <a:t>Pour pouvoir accéder à la console Schéma Active Directory, il faut dans un premier temps enregistrer une DLL. Pour cela, il vous faut ouvrir une invite de commande et taper la commande :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mtClean="0"/>
              <a:t>	</a:t>
            </a:r>
            <a:r>
              <a:rPr lang="fr-FR" altLang="fr-FR" b="1" smtClean="0"/>
              <a:t>regsvr32 schmmgmt.dll</a:t>
            </a:r>
          </a:p>
          <a:p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F136782-9A8D-4D56-AFA6-BEB45648786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B2F5462-504C-4AE1-948C-21CEDE6403B6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8132" name="Espace réservé du contenu 6" descr="active-directory-schem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76400"/>
            <a:ext cx="7561263" cy="4416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4710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66700" y="1516063"/>
            <a:ext cx="8729663" cy="5140325"/>
          </a:xfrm>
        </p:spPr>
        <p:txBody>
          <a:bodyPr/>
          <a:lstStyle/>
          <a:p>
            <a:pPr>
              <a:defRPr/>
            </a:pPr>
            <a:r>
              <a:rPr lang="fr-FR" altLang="fr-FR" b="1" dirty="0" smtClean="0"/>
              <a:t>Gestion des Stratégies de Groupe </a:t>
            </a:r>
            <a:r>
              <a:rPr lang="fr-FR" altLang="fr-FR" dirty="0" smtClean="0"/>
              <a:t>:</a:t>
            </a:r>
          </a:p>
          <a:p>
            <a:pPr>
              <a:defRPr/>
            </a:pPr>
            <a:endParaRPr lang="fr-FR" altLang="fr-FR" dirty="0" smtClean="0"/>
          </a:p>
          <a:p>
            <a:pPr lvl="1">
              <a:defRPr/>
            </a:pPr>
            <a:r>
              <a:rPr lang="fr-FR" altLang="fr-FR" dirty="0" smtClean="0"/>
              <a:t> </a:t>
            </a:r>
            <a:r>
              <a:rPr lang="fr-FR" altLang="fr-FR" sz="2800" dirty="0" smtClean="0"/>
              <a:t>Ce composant permet de centraliser l’administration des stratégies de groupe d’une forêt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fr-FR" altLang="fr-FR" dirty="0" smtClean="0"/>
          </a:p>
          <a:p>
            <a:pPr lvl="1">
              <a:defRPr/>
            </a:pPr>
            <a:r>
              <a:rPr lang="fr-FR" altLang="fr-FR" dirty="0" smtClean="0"/>
              <a:t> </a:t>
            </a:r>
            <a:r>
              <a:rPr lang="fr-FR" altLang="fr-FR" sz="2800" dirty="0" smtClean="0"/>
              <a:t>de vérifier le résultat d’une stratégie de groupe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r>
              <a:rPr lang="fr-FR" altLang="fr-FR" sz="2800" dirty="0" smtClean="0"/>
              <a:t> </a:t>
            </a:r>
          </a:p>
          <a:p>
            <a:pPr lvl="1">
              <a:defRPr/>
            </a:pPr>
            <a:r>
              <a:rPr lang="fr-FR" altLang="fr-FR" dirty="0" smtClean="0"/>
              <a:t> </a:t>
            </a:r>
            <a:r>
              <a:rPr lang="fr-FR" altLang="fr-FR" sz="2800" dirty="0" smtClean="0"/>
              <a:t>de comparer les paramètres de deux stratégies de groupe</a:t>
            </a:r>
          </a:p>
          <a:p>
            <a:pPr lvl="1">
              <a:defRPr/>
            </a:pPr>
            <a:endParaRPr lang="fr-FR" altLang="fr-FR" dirty="0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8124423-6CD2-4F29-A4EE-9DD533FC4CA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pic>
        <p:nvPicPr>
          <p:cNvPr id="50179" name="Espace réservé du contenu 4" descr="active-directory-group-polic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300" y="2138363"/>
            <a:ext cx="7372350" cy="3419475"/>
          </a:xfrm>
        </p:spPr>
      </p:pic>
      <p:sp>
        <p:nvSpPr>
          <p:cNvPr id="5120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3080BBF-E8DB-4881-8367-3049B74062F0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b="1" smtClean="0"/>
              <a:t>Schéma Active Directory</a:t>
            </a:r>
            <a:endParaRPr lang="fr-FR" altLang="fr-FR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Le schéma </a:t>
            </a:r>
            <a:r>
              <a:rPr lang="fr-FR" altLang="fr-FR" b="1" smtClean="0"/>
              <a:t>Active Directory </a:t>
            </a:r>
            <a:r>
              <a:rPr lang="fr-FR" altLang="fr-FR" smtClean="0"/>
              <a:t>stocke :</a:t>
            </a:r>
          </a:p>
          <a:p>
            <a:pPr lvl="1"/>
            <a:r>
              <a:rPr lang="fr-FR" altLang="fr-FR" smtClean="0"/>
              <a:t> la définition de tous les objets d’Active Directory (ex : nom, prénom pour l’objet utilisateur).</a:t>
            </a:r>
          </a:p>
          <a:p>
            <a:endParaRPr lang="fr-FR" altLang="fr-FR" smtClean="0"/>
          </a:p>
          <a:p>
            <a:r>
              <a:rPr lang="fr-FR" altLang="fr-FR" smtClean="0"/>
              <a:t>Il n’y a qu’un </a:t>
            </a:r>
            <a:r>
              <a:rPr lang="fr-FR" altLang="fr-FR" b="1" smtClean="0"/>
              <a:t>seul schéma </a:t>
            </a:r>
            <a:r>
              <a:rPr lang="fr-FR" altLang="fr-FR" smtClean="0"/>
              <a:t>pour l’ensemble de la forêt, ce qui permet une homogénéité de l’ensemble des domaines.</a:t>
            </a: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616AE46-B6ED-4BFB-B785-F5D70FB2FA5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Composants Active Directory</a:t>
            </a:r>
          </a:p>
        </p:txBody>
      </p:sp>
      <p:sp>
        <p:nvSpPr>
          <p:cNvPr id="5120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b="1" smtClean="0"/>
              <a:t>ADSI Edit </a:t>
            </a:r>
            <a:r>
              <a:rPr lang="fr-FR" altLang="fr-FR" smtClean="0"/>
              <a:t>: permet de visualiser l’arborescence LDAP réelle du service d’annuaire.</a:t>
            </a:r>
          </a:p>
          <a:p>
            <a:r>
              <a:rPr lang="fr-FR" altLang="fr-FR" smtClean="0"/>
              <a:t>Elle peut s’avérer utile pour lire ou modifier certains attributs ou certains objets de l’annuaire.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19E6BE4-A7F1-4202-8C5E-BA33F232053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1205" name="Image 4" descr="active-directory-adsi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3573463"/>
            <a:ext cx="63912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61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53251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6B1A375-D53B-44E6-B75D-FDD230965188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2313" y="1331913"/>
            <a:ext cx="7772400" cy="4114800"/>
          </a:xfrm>
        </p:spPr>
        <p:txBody>
          <a:bodyPr/>
          <a:lstStyle/>
          <a:p>
            <a:pPr eaLnBrk="1" hangingPunct="1"/>
            <a:r>
              <a:rPr lang="fr-FR" altLang="fr-FR" smtClean="0"/>
              <a:t>Exemple de démarrage d’une forêt Active Directory</a:t>
            </a:r>
          </a:p>
        </p:txBody>
      </p:sp>
      <p:sp>
        <p:nvSpPr>
          <p:cNvPr id="53253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7D9A998-C23D-4EC9-B4EF-872124A0D956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  <p:sp>
        <p:nvSpPr>
          <p:cNvPr id="52230" name="Oval 5"/>
          <p:cNvSpPr>
            <a:spLocks noChangeArrowheads="1"/>
          </p:cNvSpPr>
          <p:nvPr/>
        </p:nvSpPr>
        <p:spPr bwMode="auto">
          <a:xfrm>
            <a:off x="4040188" y="2530475"/>
            <a:ext cx="3513137" cy="1695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792663" y="2586038"/>
            <a:ext cx="1989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>
                <a:latin typeface="Arial" panose="020B0604020202020204" pitchFamily="34" charset="0"/>
              </a:rPr>
              <a:t>li350.local</a:t>
            </a:r>
          </a:p>
        </p:txBody>
      </p:sp>
      <p:sp>
        <p:nvSpPr>
          <p:cNvPr id="52232" name="Oval 7"/>
          <p:cNvSpPr>
            <a:spLocks noChangeArrowheads="1"/>
          </p:cNvSpPr>
          <p:nvPr/>
        </p:nvSpPr>
        <p:spPr bwMode="auto">
          <a:xfrm>
            <a:off x="433388" y="4679950"/>
            <a:ext cx="4167187" cy="1695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1423988" y="4694238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ens01.li350.local</a:t>
            </a:r>
          </a:p>
        </p:txBody>
      </p:sp>
      <p:pic>
        <p:nvPicPr>
          <p:cNvPr id="53258" name="Picture 9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444875"/>
            <a:ext cx="471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503738" y="3630613"/>
            <a:ext cx="219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li350-s01.li350.local</a:t>
            </a:r>
          </a:p>
        </p:txBody>
      </p:sp>
      <p:pic>
        <p:nvPicPr>
          <p:cNvPr id="53260" name="Picture 12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95938"/>
            <a:ext cx="471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123950" y="5819775"/>
            <a:ext cx="301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ens01-s01.ens01.li350.local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3873500" y="3992563"/>
            <a:ext cx="722313" cy="901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 flipV="1">
            <a:off x="6858000" y="3654425"/>
            <a:ext cx="903288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610225" y="58562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Ressources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138988" y="42926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Utilisateurs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 flipH="1" flipV="1">
            <a:off x="4330700" y="5676900"/>
            <a:ext cx="1312863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/>
      <p:bldP spid="52232" grpId="0" animBg="1"/>
      <p:bldP spid="52233" grpId="0"/>
      <p:bldP spid="52235" grpId="0"/>
      <p:bldP spid="52237" grpId="0"/>
      <p:bldP spid="52240" grpId="0"/>
      <p:bldP spid="522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z="3600" b="1" smtClean="0"/>
              <a:t/>
            </a:r>
            <a:br>
              <a:rPr lang="fr-FR" altLang="fr-FR" sz="3600" b="1" smtClean="0"/>
            </a:br>
            <a:r>
              <a:rPr lang="fr-FR" altLang="fr-FR" sz="3600" b="1" smtClean="0"/>
              <a:t>Les pré requis pour installer Active Directory</a:t>
            </a:r>
            <a:r>
              <a:rPr lang="fr-FR" altLang="fr-FR" smtClean="0"/>
              <a:t/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5325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750" y="1600200"/>
            <a:ext cx="8226425" cy="5257800"/>
          </a:xfrm>
        </p:spPr>
        <p:txBody>
          <a:bodyPr/>
          <a:lstStyle/>
          <a:p>
            <a:r>
              <a:rPr lang="fr-FR" altLang="fr-FR" smtClean="0"/>
              <a:t>Un ordinateur exécutant </a:t>
            </a:r>
            <a:r>
              <a:rPr lang="fr-FR" altLang="fr-FR" smtClean="0">
                <a:solidFill>
                  <a:schemeClr val="accent2"/>
                </a:solidFill>
              </a:rPr>
              <a:t>Windows 2012 Standard Edition, Enterprise Edition ou Datacenter Edition. </a:t>
            </a:r>
          </a:p>
          <a:p>
            <a:r>
              <a:rPr lang="fr-FR" altLang="fr-FR" smtClean="0"/>
              <a:t>Attention, le service d’annuaire Active Directory ne peut pas être installé sur</a:t>
            </a:r>
            <a:r>
              <a:rPr lang="fr-FR" altLang="fr-FR" b="1" smtClean="0"/>
              <a:t> Windows 2012 Server Web Edition</a:t>
            </a:r>
            <a:r>
              <a:rPr lang="fr-FR" altLang="fr-FR" smtClean="0"/>
              <a:t>.</a:t>
            </a:r>
          </a:p>
          <a:p>
            <a:r>
              <a:rPr lang="fr-FR" altLang="fr-FR" smtClean="0"/>
              <a:t>4 Go d’espace libre sur une partition ou un volume NTFS</a:t>
            </a:r>
          </a:p>
          <a:p>
            <a:r>
              <a:rPr lang="fr-FR" altLang="fr-FR" smtClean="0"/>
              <a:t>Les paramètres TCP/IP configurés pour joindre un serveur DNS.</a:t>
            </a:r>
          </a:p>
          <a:p>
            <a:r>
              <a:rPr lang="fr-FR" altLang="fr-FR" smtClean="0"/>
              <a:t>Des privilèges administratifs suffisants pour créer un domaine.</a:t>
            </a:r>
          </a:p>
          <a:p>
            <a:endParaRPr lang="fr-FR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A46DA61-EB2A-40E6-82A4-577641F93924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08962" cy="1295400"/>
          </a:xfrm>
        </p:spPr>
        <p:txBody>
          <a:bodyPr/>
          <a:lstStyle/>
          <a:p>
            <a:pPr eaLnBrk="1" hangingPunct="1"/>
            <a:r>
              <a:rPr lang="fr-FR" altLang="fr-FR" sz="3200" smtClean="0"/>
              <a:t>Installation ou suppression de Active Directory sur un serveur Windows 2000 et +</a:t>
            </a:r>
          </a:p>
        </p:txBody>
      </p:sp>
      <p:sp>
        <p:nvSpPr>
          <p:cNvPr id="5529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D18C12C-12F4-48A8-BA71-408AAF9876FA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/>
            <a:r>
              <a:rPr lang="fr-FR" altLang="fr-FR" smtClean="0"/>
              <a:t>Outil de gestion du serveur ou Dcpromo.exe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Permet d’installer ou de supprimer Active Directory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Si la machine est le dernier contrôleur du domaine, le domaine disparaît et le serveur devient alors un serveur autonome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3200" smtClean="0"/>
              <a:t>Installation d’AD sur li350-s01.li350.local </a:t>
            </a:r>
          </a:p>
        </p:txBody>
      </p:sp>
      <p:sp>
        <p:nvSpPr>
          <p:cNvPr id="5632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EEE003-BE46-4478-9FB3-6C1A2FE98215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6325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58C11B9-D0CD-414D-BEBF-BB7EB96EF8AF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Ajouter le rôle AD Domain Services</a:t>
            </a:r>
          </a:p>
        </p:txBody>
      </p:sp>
      <p:pic>
        <p:nvPicPr>
          <p:cNvPr id="56323" name="Espace réservé du contenu 4" descr="Ajout_rol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9563" y="1600200"/>
            <a:ext cx="6219825" cy="4495800"/>
          </a:xfrm>
        </p:spPr>
      </p:pic>
      <p:sp>
        <p:nvSpPr>
          <p:cNvPr id="5734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1AEF982-2A62-4B28-A31A-332F3955BA32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La première étape consiste à </a:t>
            </a:r>
            <a:r>
              <a:rPr lang="fr-FR" altLang="fr-FR" b="1" smtClean="0"/>
              <a:t>exécuter la commande dcpromo</a:t>
            </a:r>
            <a:r>
              <a:rPr lang="fr-FR" altLang="fr-FR" smtClean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8F7F996-6F8A-4A0A-8882-7F60F329032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734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27336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8A843FD-F883-4DED-BCB9-9611AE457E47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47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sp>
        <p:nvSpPr>
          <p:cNvPr id="58372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Cocher la case "Utiliser les options avanc</a:t>
            </a:r>
            <a:r>
              <a:rPr lang="fr-FR" altLang="fr-FR" sz="3200" smtClean="0">
                <a:latin typeface="Arial" panose="020B0604020202020204" pitchFamily="34" charset="0"/>
                <a:cs typeface="Times New Roman" panose="02020603050405020304" pitchFamily="18" charset="0"/>
              </a:rPr>
              <a:t>é</a:t>
            </a:r>
            <a:r>
              <a:rPr lang="fr-FR" altLang="fr-F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es" de mani</a:t>
            </a:r>
            <a:r>
              <a:rPr lang="fr-FR" altLang="fr-FR" sz="3200" smtClean="0">
                <a:latin typeface="Arial" panose="020B0604020202020204" pitchFamily="34" charset="0"/>
                <a:cs typeface="Times New Roman" panose="02020603050405020304" pitchFamily="18" charset="0"/>
              </a:rPr>
              <a:t>è</a:t>
            </a:r>
            <a:r>
              <a:rPr lang="fr-FR" altLang="fr-F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fr-FR" altLang="fr-FR" sz="3200" smtClean="0">
                <a:latin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fr-FR" altLang="fr-F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avoir un maximum d'options...</a:t>
            </a:r>
            <a:endParaRPr lang="fr-FR" altLang="fr-FR" sz="4400" smtClean="0">
              <a:latin typeface="Arial" panose="020B0604020202020204" pitchFamily="34" charset="0"/>
            </a:endParaRPr>
          </a:p>
          <a:p>
            <a:endParaRPr lang="fr-FR" altLang="fr-FR" smtClean="0"/>
          </a:p>
        </p:txBody>
      </p:sp>
      <p:pic>
        <p:nvPicPr>
          <p:cNvPr id="58373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74925"/>
            <a:ext cx="4857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5939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z="3200" smtClean="0"/>
              <a:t>un nouveau domaine dans une nouvelle forêt</a:t>
            </a:r>
          </a:p>
          <a:p>
            <a:endParaRPr lang="fr-FR" alt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CC5FD5A1-CF3A-4B46-8F3E-740BDEB416D5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48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5939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4829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041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z="3200" smtClean="0"/>
              <a:t>le compte administrateur local deviendra administrateur du domaine une fois le service d'annuaire Active Directory installé</a:t>
            </a:r>
          </a:p>
          <a:p>
            <a:endParaRPr lang="fr-FR" alt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3738AD7F-D3D3-4E5E-8713-E1366CFD8D38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49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0421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3100"/>
            <a:ext cx="4010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b="1" smtClean="0"/>
              <a:t>Catalogue global</a:t>
            </a:r>
            <a:endParaRPr lang="fr-FR" altLang="fr-FR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51838" cy="4495800"/>
          </a:xfrm>
        </p:spPr>
        <p:txBody>
          <a:bodyPr/>
          <a:lstStyle/>
          <a:p>
            <a:r>
              <a:rPr lang="fr-FR" altLang="fr-FR" sz="3200" b="1" smtClean="0"/>
              <a:t>Le catalogue global </a:t>
            </a:r>
            <a:r>
              <a:rPr lang="fr-FR" altLang="fr-FR" sz="3200" smtClean="0"/>
              <a:t>contient une partie des attributs les plus utilisés de tous les objets Active Directory. </a:t>
            </a:r>
          </a:p>
          <a:p>
            <a:endParaRPr lang="fr-FR" altLang="fr-FR" sz="3200" smtClean="0"/>
          </a:p>
          <a:p>
            <a:r>
              <a:rPr lang="fr-FR" altLang="fr-FR" sz="3200" smtClean="0"/>
              <a:t>Il contient aussi les informations nécessaires pour déterminer l’emplacement de tout objet de l’annuaire.</a:t>
            </a: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8AD9251-F235-402F-922F-8AAC5263638B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14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z="2400" smtClean="0"/>
              <a:t>Il faut ensuite définir le nom DNS du domaine</a:t>
            </a:r>
          </a:p>
          <a:p>
            <a:r>
              <a:rPr lang="fr-FR" altLang="fr-FR" sz="2400" smtClean="0"/>
              <a:t>il n'est pas recommandé d'utiliser un domaine DNS </a:t>
            </a:r>
            <a:r>
              <a:rPr lang="fr-FR" altLang="fr-FR" sz="2400" i="1" smtClean="0"/>
              <a:t>à seul niveau comme LI350</a:t>
            </a:r>
            <a:r>
              <a:rPr lang="fr-FR" altLang="fr-FR" sz="2400" smtClean="0"/>
              <a:t>. Mieux vaut utiliser un nom de domaine à deux niveaux ou plus</a:t>
            </a: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35C48B67-E49B-45D5-B430-09EC709CA60A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50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144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469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Une petite fenêtre apparaît ensuite pendant que l'installeur explore le réseau pour savoir si le nom NetBIOS existe déjà.</a:t>
            </a:r>
          </a:p>
          <a:p>
            <a:endParaRPr lang="fr-FR" alt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BD5EF46-FF57-45F9-950E-1762879D98AC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51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3493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84500"/>
            <a:ext cx="48291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451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Etant donné que l'on crée une nouvelle forêt, l'administrateur doit choisir le niveau fonctionnel de cette dernière.</a:t>
            </a:r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7EC544B7-26DE-452E-9ECF-2C837D519BE1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52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451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584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553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1693863"/>
            <a:ext cx="9131300" cy="4495800"/>
          </a:xfrm>
        </p:spPr>
        <p:txBody>
          <a:bodyPr/>
          <a:lstStyle/>
          <a:p>
            <a:pPr>
              <a:defRPr/>
            </a:pPr>
            <a:r>
              <a:rPr lang="fr-FR" altLang="fr-FR" sz="3200" dirty="0" smtClean="0"/>
              <a:t>La page de l'assistant nous propose d'installer les rôles suivants :</a:t>
            </a:r>
          </a:p>
          <a:p>
            <a:pPr>
              <a:defRPr/>
            </a:pPr>
            <a:r>
              <a:rPr lang="fr-FR" altLang="fr-FR" b="1" dirty="0" smtClean="0"/>
              <a:t>Serveur DNS</a:t>
            </a:r>
          </a:p>
          <a:p>
            <a:pPr>
              <a:defRPr/>
            </a:pPr>
            <a:r>
              <a:rPr lang="fr-FR" altLang="fr-FR" b="1" dirty="0" smtClean="0"/>
              <a:t>Serveur de catalogue global </a:t>
            </a:r>
          </a:p>
          <a:p>
            <a:pPr>
              <a:defRPr/>
            </a:pPr>
            <a:r>
              <a:rPr lang="fr-FR" altLang="fr-FR" b="1" dirty="0" smtClean="0"/>
              <a:t>Contrôleur de domaine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altLang="fr-FR" b="1" dirty="0" smtClean="0"/>
              <a:t> en lecture seul</a:t>
            </a:r>
            <a:endParaRPr lang="fr-FR" altLang="fr-FR" dirty="0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4C0252EC-77B7-453A-9D9D-39FFB3436E6D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53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5541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6338"/>
            <a:ext cx="4810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656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Dans mon exemple la case catalogue global est </a:t>
            </a:r>
            <a:r>
              <a:rPr lang="fr-FR" altLang="fr-FR" smtClean="0">
                <a:solidFill>
                  <a:schemeClr val="accent2"/>
                </a:solidFill>
              </a:rPr>
              <a:t>obligatoirement cochée </a:t>
            </a:r>
            <a:r>
              <a:rPr lang="fr-FR" altLang="fr-FR" smtClean="0"/>
              <a:t>étant donné qu'il s'agit du </a:t>
            </a:r>
            <a:r>
              <a:rPr lang="fr-FR" altLang="fr-FR" smtClean="0">
                <a:solidFill>
                  <a:schemeClr val="accent2"/>
                </a:solidFill>
              </a:rPr>
              <a:t>premier DC </a:t>
            </a:r>
            <a:r>
              <a:rPr lang="fr-FR" altLang="fr-FR" smtClean="0"/>
              <a:t>de la forêt </a:t>
            </a:r>
          </a:p>
          <a:p>
            <a:r>
              <a:rPr lang="fr-FR" altLang="fr-FR" i="1" smtClean="0"/>
              <a:t>Pour la même raison il est impossible de cocher la case "contrôleur de domaine en lecture seule"</a:t>
            </a:r>
            <a:endParaRPr lang="fr-FR" alt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D260A5B9-D95F-49AD-932A-FECFC513B061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54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758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370887" cy="5068888"/>
          </a:xfrm>
        </p:spPr>
        <p:txBody>
          <a:bodyPr/>
          <a:lstStyle/>
          <a:p>
            <a:pPr>
              <a:defRPr/>
            </a:pPr>
            <a:r>
              <a:rPr lang="fr-FR" altLang="fr-FR" sz="2800" dirty="0" smtClean="0"/>
              <a:t>La page de l'assistant est dédiée au choix de</a:t>
            </a:r>
            <a:r>
              <a:rPr lang="fr-FR" altLang="fr-FR" sz="2800" b="1" dirty="0" smtClean="0"/>
              <a:t> l'emplacement de la base de données, du journal des transactions et du partage SYSVOL</a:t>
            </a:r>
            <a:r>
              <a:rPr lang="fr-FR" altLang="fr-FR" sz="2800" dirty="0" smtClean="0"/>
              <a:t> </a:t>
            </a:r>
            <a:endParaRPr lang="fr-FR" altLang="fr-FR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altLang="fr-FR" dirty="0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BE2FF40D-D81E-4053-BDB0-11F862CC99FE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55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7589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5256212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861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Une page nous propose d'entrer le mot de passe du compte de restauration.</a:t>
            </a:r>
          </a:p>
          <a:p>
            <a:endParaRPr lang="fr-FR" alt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C5C872C6-63ED-4A0C-AE09-6DA9AEB3FF91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56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8613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48291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6963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La dernière page de l'assistant récapitule toutes les options sélectionnées. Il ne reste plus qu'à cliquer sur le bouton </a:t>
            </a:r>
            <a:r>
              <a:rPr lang="fr-FR" altLang="fr-FR" b="1" smtClean="0"/>
              <a:t>"Suivant"</a:t>
            </a:r>
            <a:r>
              <a:rPr lang="fr-FR" altLang="fr-FR" smtClean="0"/>
              <a:t> pour lancer l'installation.</a:t>
            </a:r>
          </a:p>
          <a:p>
            <a:endParaRPr lang="fr-FR" alt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D610B012-D410-4EC5-A8A8-91F607D9FDEF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57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69637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8291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Installation d’Active Directory</a:t>
            </a:r>
          </a:p>
        </p:txBody>
      </p:sp>
      <p:sp>
        <p:nvSpPr>
          <p:cNvPr id="7065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Dans tous les cas, </a:t>
            </a:r>
            <a:r>
              <a:rPr lang="fr-FR" altLang="fr-FR" b="1" u="sng" smtClean="0">
                <a:solidFill>
                  <a:schemeClr val="accent2"/>
                </a:solidFill>
              </a:rPr>
              <a:t>le redémarrage reste obligatoire</a:t>
            </a:r>
            <a:r>
              <a:rPr lang="fr-FR" altLang="fr-FR" b="1" smtClean="0">
                <a:solidFill>
                  <a:schemeClr val="accent2"/>
                </a:solidFill>
              </a:rPr>
              <a:t> </a:t>
            </a:r>
            <a:r>
              <a:rPr lang="fr-FR" altLang="fr-FR" smtClean="0"/>
              <a:t>pour que l'annuaire soit fonctionnel.</a:t>
            </a:r>
          </a:p>
          <a:p>
            <a:endParaRPr lang="fr-FR" alt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25384C4-FA33-4017-9BC6-5C2747FF72D5}" type="slidenum">
              <a:rPr lang="fr-FR" altLang="fr-FR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58</a:t>
            </a:fld>
            <a:endParaRPr lang="fr-FR" altLang="fr-FR" sz="1200" smtClean="0">
              <a:solidFill>
                <a:srgbClr val="FFFFFF"/>
              </a:solidFill>
            </a:endParaRPr>
          </a:p>
        </p:txBody>
      </p:sp>
      <p:pic>
        <p:nvPicPr>
          <p:cNvPr id="70661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42005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168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925950F-965B-4AEB-8EBF-6A4D6427A43A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2313" y="1331913"/>
            <a:ext cx="7772400" cy="4114800"/>
          </a:xfrm>
        </p:spPr>
        <p:txBody>
          <a:bodyPr/>
          <a:lstStyle/>
          <a:p>
            <a:pPr eaLnBrk="1" hangingPunct="1"/>
            <a:r>
              <a:rPr lang="fr-FR" altLang="fr-FR" smtClean="0"/>
              <a:t>Exemple de démarrage d’une forêt Active Directory</a:t>
            </a:r>
          </a:p>
        </p:txBody>
      </p:sp>
      <p:sp>
        <p:nvSpPr>
          <p:cNvPr id="71685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F7E5D53-C540-41A7-A0A3-C9DD00B68E11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4040188" y="2530475"/>
            <a:ext cx="3513137" cy="1695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4792663" y="2586038"/>
            <a:ext cx="1992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>
                <a:latin typeface="Arial" panose="020B0604020202020204" pitchFamily="34" charset="0"/>
              </a:rPr>
              <a:t>li350.local</a:t>
            </a:r>
          </a:p>
        </p:txBody>
      </p:sp>
      <p:sp>
        <p:nvSpPr>
          <p:cNvPr id="71688" name="Oval 6"/>
          <p:cNvSpPr>
            <a:spLocks noChangeArrowheads="1"/>
          </p:cNvSpPr>
          <p:nvPr/>
        </p:nvSpPr>
        <p:spPr bwMode="auto">
          <a:xfrm>
            <a:off x="433388" y="4679950"/>
            <a:ext cx="4167187" cy="1695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1423988" y="4694238"/>
            <a:ext cx="188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ens01.li350.local</a:t>
            </a:r>
          </a:p>
        </p:txBody>
      </p:sp>
      <p:pic>
        <p:nvPicPr>
          <p:cNvPr id="71690" name="Picture 8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444875"/>
            <a:ext cx="4714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Text Box 9"/>
          <p:cNvSpPr txBox="1">
            <a:spLocks noChangeArrowheads="1"/>
          </p:cNvSpPr>
          <p:nvPr/>
        </p:nvSpPr>
        <p:spPr bwMode="auto">
          <a:xfrm>
            <a:off x="4503738" y="3630613"/>
            <a:ext cx="2192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li350-s01.li350.local</a:t>
            </a:r>
          </a:p>
        </p:txBody>
      </p:sp>
      <p:pic>
        <p:nvPicPr>
          <p:cNvPr id="71692" name="Picture 10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95938"/>
            <a:ext cx="47148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Text Box 11"/>
          <p:cNvSpPr txBox="1">
            <a:spLocks noChangeArrowheads="1"/>
          </p:cNvSpPr>
          <p:nvPr/>
        </p:nvSpPr>
        <p:spPr bwMode="auto">
          <a:xfrm>
            <a:off x="1123950" y="5819775"/>
            <a:ext cx="3017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ens01-s01.ens01.li350.local</a:t>
            </a:r>
          </a:p>
        </p:txBody>
      </p:sp>
      <p:sp>
        <p:nvSpPr>
          <p:cNvPr id="71694" name="Line 12"/>
          <p:cNvSpPr>
            <a:spLocks noChangeShapeType="1"/>
          </p:cNvSpPr>
          <p:nvPr/>
        </p:nvSpPr>
        <p:spPr bwMode="auto">
          <a:xfrm flipH="1">
            <a:off x="3873500" y="3992563"/>
            <a:ext cx="722313" cy="901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5" name="Line 13"/>
          <p:cNvSpPr>
            <a:spLocks noChangeShapeType="1"/>
          </p:cNvSpPr>
          <p:nvPr/>
        </p:nvSpPr>
        <p:spPr bwMode="auto">
          <a:xfrm flipH="1" flipV="1">
            <a:off x="6858000" y="3654425"/>
            <a:ext cx="903288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6" name="Text Box 14"/>
          <p:cNvSpPr txBox="1">
            <a:spLocks noChangeArrowheads="1"/>
          </p:cNvSpPr>
          <p:nvPr/>
        </p:nvSpPr>
        <p:spPr bwMode="auto">
          <a:xfrm>
            <a:off x="5610225" y="58562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Ressources</a:t>
            </a:r>
          </a:p>
        </p:txBody>
      </p:sp>
      <p:sp>
        <p:nvSpPr>
          <p:cNvPr id="71697" name="Text Box 15"/>
          <p:cNvSpPr txBox="1">
            <a:spLocks noChangeArrowheads="1"/>
          </p:cNvSpPr>
          <p:nvPr/>
        </p:nvSpPr>
        <p:spPr bwMode="auto">
          <a:xfrm>
            <a:off x="7138988" y="42926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Utilisateurs</a:t>
            </a:r>
          </a:p>
        </p:txBody>
      </p:sp>
      <p:sp>
        <p:nvSpPr>
          <p:cNvPr id="71698" name="Line 16"/>
          <p:cNvSpPr>
            <a:spLocks noChangeShapeType="1"/>
          </p:cNvSpPr>
          <p:nvPr/>
        </p:nvSpPr>
        <p:spPr bwMode="auto">
          <a:xfrm flipH="1" flipV="1">
            <a:off x="4330700" y="5676900"/>
            <a:ext cx="1312863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7" grpId="0"/>
      <p:bldP spid="71688" grpId="0" animBg="1"/>
      <p:bldP spid="71689" grpId="0"/>
      <p:bldP spid="71691" grpId="0"/>
      <p:bldP spid="71693" grpId="0"/>
      <p:bldP spid="71696" grpId="0"/>
      <p:bldP spid="716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b="1" smtClean="0"/>
              <a:t>Catalogue global</a:t>
            </a:r>
            <a:endParaRPr lang="fr-FR" altLang="fr-FR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51838" cy="4781550"/>
          </a:xfrm>
        </p:spPr>
        <p:txBody>
          <a:bodyPr/>
          <a:lstStyle/>
          <a:p>
            <a:r>
              <a:rPr lang="fr-FR" altLang="fr-FR" sz="3200" smtClean="0"/>
              <a:t>Le premier contrôleur de domaine installé au sein d’une forêt est </a:t>
            </a:r>
            <a:r>
              <a:rPr lang="fr-FR" altLang="fr-FR" sz="3200" smtClean="0">
                <a:solidFill>
                  <a:srgbClr val="C00000"/>
                </a:solidFill>
              </a:rPr>
              <a:t>automatiquement serveur de catalogue global. </a:t>
            </a:r>
          </a:p>
          <a:p>
            <a:endParaRPr lang="fr-FR" altLang="fr-FR" sz="3200" smtClean="0"/>
          </a:p>
          <a:p>
            <a:r>
              <a:rPr lang="fr-FR" altLang="fr-FR" sz="3200" smtClean="0"/>
              <a:t>Il est possible de configurer d’autres contrôleurs de domaine en tant que serveur de catalogue global afin de réguler le trafic.</a:t>
            </a: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0969DA0-95E1-4892-B6FE-22CFB3D7C50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270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E7C91152-D134-4FC9-B501-39430D0CC7F5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2313" y="1331913"/>
            <a:ext cx="7772400" cy="4114800"/>
          </a:xfrm>
        </p:spPr>
        <p:txBody>
          <a:bodyPr/>
          <a:lstStyle/>
          <a:p>
            <a:pPr eaLnBrk="1" hangingPunct="1"/>
            <a:r>
              <a:rPr lang="fr-FR" altLang="fr-FR" smtClean="0"/>
              <a:t>Exemple de démarrage d’une forêt Active Directory – Ajout d’une station</a:t>
            </a:r>
          </a:p>
        </p:txBody>
      </p:sp>
      <p:sp>
        <p:nvSpPr>
          <p:cNvPr id="72709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5C22DDA-54E9-4E3F-812B-02D5EC96D045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4040188" y="2530475"/>
            <a:ext cx="3513137" cy="1695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4792663" y="2586038"/>
            <a:ext cx="1992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>
                <a:latin typeface="Arial" panose="020B0604020202020204" pitchFamily="34" charset="0"/>
              </a:rPr>
              <a:t>li350.local</a:t>
            </a:r>
          </a:p>
        </p:txBody>
      </p: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433388" y="4679950"/>
            <a:ext cx="4167187" cy="1695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1423988" y="4694238"/>
            <a:ext cx="188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ens01.li350.local</a:t>
            </a:r>
          </a:p>
        </p:txBody>
      </p:sp>
      <p:pic>
        <p:nvPicPr>
          <p:cNvPr id="72714" name="Picture 8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073400"/>
            <a:ext cx="4714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Text Box 9"/>
          <p:cNvSpPr txBox="1">
            <a:spLocks noChangeArrowheads="1"/>
          </p:cNvSpPr>
          <p:nvPr/>
        </p:nvSpPr>
        <p:spPr bwMode="auto">
          <a:xfrm>
            <a:off x="4178300" y="3259138"/>
            <a:ext cx="219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li350-s01.li350.local</a:t>
            </a:r>
          </a:p>
        </p:txBody>
      </p:sp>
      <p:pic>
        <p:nvPicPr>
          <p:cNvPr id="72716" name="Picture 10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080000"/>
            <a:ext cx="4714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7" name="Text Box 11"/>
          <p:cNvSpPr txBox="1">
            <a:spLocks noChangeArrowheads="1"/>
          </p:cNvSpPr>
          <p:nvPr/>
        </p:nvSpPr>
        <p:spPr bwMode="auto">
          <a:xfrm>
            <a:off x="425450" y="5303838"/>
            <a:ext cx="3017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ens01-s01.ens01.li350.local</a:t>
            </a:r>
          </a:p>
        </p:txBody>
      </p:sp>
      <p:sp>
        <p:nvSpPr>
          <p:cNvPr id="72718" name="Line 12"/>
          <p:cNvSpPr>
            <a:spLocks noChangeShapeType="1"/>
          </p:cNvSpPr>
          <p:nvPr/>
        </p:nvSpPr>
        <p:spPr bwMode="auto">
          <a:xfrm flipH="1">
            <a:off x="3873500" y="3992563"/>
            <a:ext cx="722313" cy="901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19" name="Line 13"/>
          <p:cNvSpPr>
            <a:spLocks noChangeShapeType="1"/>
          </p:cNvSpPr>
          <p:nvPr/>
        </p:nvSpPr>
        <p:spPr bwMode="auto">
          <a:xfrm flipH="1" flipV="1">
            <a:off x="6858000" y="3654425"/>
            <a:ext cx="903288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20" name="Text Box 14"/>
          <p:cNvSpPr txBox="1">
            <a:spLocks noChangeArrowheads="1"/>
          </p:cNvSpPr>
          <p:nvPr/>
        </p:nvSpPr>
        <p:spPr bwMode="auto">
          <a:xfrm>
            <a:off x="5610225" y="58562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Ressources</a:t>
            </a:r>
          </a:p>
        </p:txBody>
      </p:sp>
      <p:sp>
        <p:nvSpPr>
          <p:cNvPr id="72721" name="Text Box 15"/>
          <p:cNvSpPr txBox="1">
            <a:spLocks noChangeArrowheads="1"/>
          </p:cNvSpPr>
          <p:nvPr/>
        </p:nvSpPr>
        <p:spPr bwMode="auto">
          <a:xfrm>
            <a:off x="7138988" y="42926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Utilisateurs</a:t>
            </a:r>
          </a:p>
        </p:txBody>
      </p:sp>
      <p:sp>
        <p:nvSpPr>
          <p:cNvPr id="72722" name="Line 16"/>
          <p:cNvSpPr>
            <a:spLocks noChangeShapeType="1"/>
          </p:cNvSpPr>
          <p:nvPr/>
        </p:nvSpPr>
        <p:spPr bwMode="auto">
          <a:xfrm flipH="1" flipV="1">
            <a:off x="4330700" y="5676900"/>
            <a:ext cx="1312863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2723" name="Picture 17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08650"/>
            <a:ext cx="4714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4" name="Text Box 18"/>
          <p:cNvSpPr txBox="1">
            <a:spLocks noChangeArrowheads="1"/>
          </p:cNvSpPr>
          <p:nvPr/>
        </p:nvSpPr>
        <p:spPr bwMode="auto">
          <a:xfrm>
            <a:off x="1492250" y="5894388"/>
            <a:ext cx="2624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station.ens01.li350.local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/>
      <p:bldP spid="72712" grpId="0" animBg="1"/>
      <p:bldP spid="72713" grpId="0"/>
      <p:bldP spid="72715" grpId="0"/>
      <p:bldP spid="72717" grpId="0"/>
      <p:bldP spid="72720" grpId="0"/>
      <p:bldP spid="72721" grpId="0"/>
      <p:bldP spid="727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</a:t>
            </a:r>
          </a:p>
        </p:txBody>
      </p:sp>
      <p:pic>
        <p:nvPicPr>
          <p:cNvPr id="73732" name="Picture 6" descr="station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20334" r="30875" b="22888"/>
          <a:stretch>
            <a:fillRect/>
          </a:stretch>
        </p:blipFill>
        <p:spPr>
          <a:xfrm>
            <a:off x="1978025" y="2160588"/>
            <a:ext cx="5797550" cy="4170362"/>
          </a:xfrm>
        </p:spPr>
      </p:pic>
      <p:sp>
        <p:nvSpPr>
          <p:cNvPr id="737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850326-48DD-4287-BB70-A9FF238812F0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3734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21DCF1E-BB8F-4B57-9A6D-A5A132556C18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(2/9)</a:t>
            </a:r>
          </a:p>
        </p:txBody>
      </p:sp>
      <p:sp>
        <p:nvSpPr>
          <p:cNvPr id="7475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B0C3B9-B153-43F7-B2DA-F87C859D468C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D4289E8-3DF5-4DD7-AAC9-9F5514BC82ED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  <p:pic>
        <p:nvPicPr>
          <p:cNvPr id="747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40576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(3/9)</a:t>
            </a:r>
          </a:p>
        </p:txBody>
      </p:sp>
      <p:pic>
        <p:nvPicPr>
          <p:cNvPr id="75780" name="Picture 9" descr="station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3000" r="37334" b="13167"/>
          <a:stretch>
            <a:fillRect/>
          </a:stretch>
        </p:blipFill>
        <p:spPr>
          <a:xfrm>
            <a:off x="2254250" y="2143125"/>
            <a:ext cx="3722688" cy="4468813"/>
          </a:xfrm>
        </p:spPr>
      </p:pic>
      <p:sp>
        <p:nvSpPr>
          <p:cNvPr id="7578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563344-E2AD-4A0D-9D08-C406A84659C1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5782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C508CBE-46A9-4C68-B3A1-7C136189CE0D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(4/9)</a:t>
            </a:r>
          </a:p>
        </p:txBody>
      </p:sp>
      <p:pic>
        <p:nvPicPr>
          <p:cNvPr id="76804" name="Picture 6" descr="station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r="30501" b="14722"/>
          <a:stretch>
            <a:fillRect/>
          </a:stretch>
        </p:blipFill>
        <p:spPr>
          <a:xfrm>
            <a:off x="2195513" y="1943100"/>
            <a:ext cx="4344987" cy="4694238"/>
          </a:xfrm>
        </p:spPr>
      </p:pic>
      <p:sp>
        <p:nvSpPr>
          <p:cNvPr id="7680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B37189-1D6C-4BE1-90F8-84B880647D8A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6806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C78628D-1989-4CD2-8EC3-46C882C955C0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(5/9)</a:t>
            </a:r>
          </a:p>
        </p:txBody>
      </p:sp>
      <p:pic>
        <p:nvPicPr>
          <p:cNvPr id="77828" name="Picture 6" descr="station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3055" r="14874" b="5556"/>
          <a:stretch>
            <a:fillRect/>
          </a:stretch>
        </p:blipFill>
        <p:spPr>
          <a:xfrm>
            <a:off x="1862138" y="1927225"/>
            <a:ext cx="5273675" cy="4806950"/>
          </a:xfrm>
        </p:spPr>
      </p:pic>
      <p:sp>
        <p:nvSpPr>
          <p:cNvPr id="7782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19105E-0394-44A8-914A-22238BBB5C0D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8710E95-962C-432C-92D7-2CB91059FD2B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(6/9)</a:t>
            </a:r>
          </a:p>
        </p:txBody>
      </p:sp>
      <p:pic>
        <p:nvPicPr>
          <p:cNvPr id="78852" name="Picture 6" descr="station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4556" r="14500" b="5112"/>
          <a:stretch>
            <a:fillRect/>
          </a:stretch>
        </p:blipFill>
        <p:spPr>
          <a:xfrm>
            <a:off x="1933575" y="1898650"/>
            <a:ext cx="5376863" cy="4843463"/>
          </a:xfrm>
        </p:spPr>
      </p:pic>
      <p:sp>
        <p:nvSpPr>
          <p:cNvPr id="7885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EEE63E-B037-4B8F-B75D-1D934217667E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8854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E8F66F6-28EF-499A-A50C-039F99126270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(7/9)</a:t>
            </a:r>
          </a:p>
        </p:txBody>
      </p:sp>
      <p:pic>
        <p:nvPicPr>
          <p:cNvPr id="79876" name="Picture 6" descr="station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8600" y="1912938"/>
            <a:ext cx="6581775" cy="4937125"/>
          </a:xfrm>
        </p:spPr>
      </p:pic>
      <p:sp>
        <p:nvSpPr>
          <p:cNvPr id="798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2EFF02-D2A3-4ECC-9A03-EE5056CE7F1F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2091948-DADA-4B1E-B40B-1C831D671FCA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(8/9)</a:t>
            </a:r>
          </a:p>
        </p:txBody>
      </p:sp>
      <p:pic>
        <p:nvPicPr>
          <p:cNvPr id="80900" name="Picture 6" descr="station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6838" y="1976438"/>
            <a:ext cx="6508750" cy="4881562"/>
          </a:xfrm>
        </p:spPr>
      </p:pic>
      <p:sp>
        <p:nvSpPr>
          <p:cNvPr id="809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42C0B9-D25C-4E65-AB42-737A43D8C58B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24CCB8A-C633-4F1F-8D98-0909BC870D60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La hiérarchie Active Directory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44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Ajout d’une station dans ens01.li350.local (9/9)</a:t>
            </a:r>
          </a:p>
        </p:txBody>
      </p:sp>
      <p:pic>
        <p:nvPicPr>
          <p:cNvPr id="81924" name="Picture 1028" descr="station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75" y="1912938"/>
            <a:ext cx="6524625" cy="4894262"/>
          </a:xfrm>
        </p:spPr>
      </p:pic>
      <p:sp>
        <p:nvSpPr>
          <p:cNvPr id="819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C05CC-6DC8-4C4F-B8FF-B6165525F52B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1926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2705FE4-E7F9-420A-AC24-C95EEA1C810D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Active directory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76E8082-87CD-4C7B-B1DE-D2CD3DF45BE2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51838" cy="4495800"/>
          </a:xfrm>
        </p:spPr>
        <p:txBody>
          <a:bodyPr/>
          <a:lstStyle/>
          <a:p>
            <a:pPr eaLnBrk="1" hangingPunct="1"/>
            <a:r>
              <a:rPr lang="fr-FR" altLang="fr-FR" sz="4000" smtClean="0"/>
              <a:t>Un chef d'orchestre chargé de la gestion d'un parc Informatique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1"/>
          <p:cNvSpPr>
            <a:spLocks noGrp="1"/>
          </p:cNvSpPr>
          <p:nvPr>
            <p:ph type="title"/>
          </p:nvPr>
        </p:nvSpPr>
        <p:spPr>
          <a:xfrm>
            <a:off x="142875" y="0"/>
            <a:ext cx="8605838" cy="1271588"/>
          </a:xfrm>
        </p:spPr>
        <p:txBody>
          <a:bodyPr/>
          <a:lstStyle/>
          <a:p>
            <a:pPr eaLnBrk="1" hangingPunct="1"/>
            <a:r>
              <a:rPr lang="fr-FR" altLang="fr-FR" smtClean="0"/>
              <a:t>Approbation Active Directory :</a:t>
            </a:r>
            <a:br>
              <a:rPr lang="fr-FR" altLang="fr-FR" smtClean="0"/>
            </a:br>
            <a:r>
              <a:rPr lang="fr-FR" altLang="fr-FR" smtClean="0"/>
              <a:t>Outil</a:t>
            </a:r>
          </a:p>
        </p:txBody>
      </p:sp>
      <p:sp>
        <p:nvSpPr>
          <p:cNvPr id="8294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FAD683F-AF87-4136-B88A-D9F277F922A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236538" y="1790700"/>
            <a:ext cx="8229600" cy="4389438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Notion de mode</a:t>
            </a:r>
          </a:p>
          <a:p>
            <a:pPr lvl="1" eaLnBrk="1" hangingPunct="1"/>
            <a:r>
              <a:rPr lang="fr-FR" altLang="fr-FR" sz="2200" smtClean="0"/>
              <a:t>Natif (serveurs et stations uniquement Windows 2008 et ultérieurs)</a:t>
            </a:r>
          </a:p>
          <a:p>
            <a:pPr lvl="2" eaLnBrk="1" hangingPunct="1"/>
            <a:r>
              <a:rPr lang="fr-FR" altLang="fr-FR" sz="2000" smtClean="0"/>
              <a:t>La sécurité est maximale</a:t>
            </a:r>
          </a:p>
          <a:p>
            <a:pPr lvl="1" eaLnBrk="1" hangingPunct="1"/>
            <a:r>
              <a:rPr lang="fr-FR" altLang="fr-FR" sz="2000" smtClean="0"/>
              <a:t>Mixte (serveurs ou clients antérieurs à Windows 2008)</a:t>
            </a:r>
          </a:p>
          <a:p>
            <a:pPr lvl="2" eaLnBrk="1" hangingPunct="1"/>
            <a:r>
              <a:rPr lang="fr-FR" altLang="fr-FR" sz="2000" smtClean="0"/>
              <a:t>Les fonctionnalités de gestion des groupes sont réduites</a:t>
            </a:r>
          </a:p>
          <a:p>
            <a:pPr lvl="2" eaLnBrk="1" hangingPunct="1"/>
            <a:endParaRPr lang="fr-FR" altLang="fr-FR" sz="2000" i="1" smtClean="0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9725"/>
            <a:ext cx="41433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3575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re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174037" cy="881062"/>
          </a:xfrm>
        </p:spPr>
        <p:txBody>
          <a:bodyPr/>
          <a:lstStyle/>
          <a:p>
            <a:pPr eaLnBrk="1" hangingPunct="1"/>
            <a:r>
              <a:rPr lang="fr-FR" altLang="fr-FR" smtClean="0"/>
              <a:t>Gestion des serveurs et services</a:t>
            </a:r>
          </a:p>
        </p:txBody>
      </p:sp>
      <p:sp>
        <p:nvSpPr>
          <p:cNvPr id="83971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3636E9C-B66B-4967-B3AA-81A916979D68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5314950" y="1785938"/>
            <a:ext cx="3829050" cy="13239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fr-FR" altLang="fr-FR" smtClean="0"/>
              <a:t>Ajout d'un nouveau site</a:t>
            </a: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4597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"/>
          <p:cNvSpPr txBox="1">
            <a:spLocks/>
          </p:cNvSpPr>
          <p:nvPr/>
        </p:nvSpPr>
        <p:spPr>
          <a:xfrm>
            <a:off x="714375" y="6105525"/>
            <a:ext cx="3829050" cy="752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fr-FR" sz="2600" dirty="0">
                <a:latin typeface="+mn-lt"/>
              </a:rPr>
              <a:t>Déplacement d'un site</a:t>
            </a:r>
          </a:p>
        </p:txBody>
      </p:sp>
      <p:pic>
        <p:nvPicPr>
          <p:cNvPr id="839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86063"/>
            <a:ext cx="357187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86188"/>
            <a:ext cx="314483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3857626" y="2286000"/>
            <a:ext cx="1714500" cy="157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000500" y="5643563"/>
            <a:ext cx="2143125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Gestion des serveurs et services</a:t>
            </a:r>
          </a:p>
        </p:txBody>
      </p:sp>
      <p:sp>
        <p:nvSpPr>
          <p:cNvPr id="8499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97DB4B2-EF5D-4D52-9CE2-A2D3FF00E97A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714500"/>
            <a:ext cx="8229600" cy="4389438"/>
          </a:xfrm>
        </p:spPr>
        <p:txBody>
          <a:bodyPr/>
          <a:lstStyle/>
          <a:p>
            <a:pPr eaLnBrk="1" hangingPunct="1"/>
            <a:r>
              <a:rPr lang="fr-FR" altLang="fr-FR" smtClean="0"/>
              <a:t>Les ordinateurs sont affectés à un site</a:t>
            </a:r>
            <a:br>
              <a:rPr lang="fr-FR" altLang="fr-FR" smtClean="0"/>
            </a:br>
            <a:r>
              <a:rPr lang="fr-FR" altLang="fr-FR" smtClean="0"/>
              <a:t>en fonction de leur adresse IP</a:t>
            </a: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2"/>
          <a:stretch>
            <a:fillRect/>
          </a:stretch>
        </p:blipFill>
        <p:spPr bwMode="auto">
          <a:xfrm>
            <a:off x="1214438" y="2714625"/>
            <a:ext cx="6000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/>
              <a:t>L’organisation physique du réseau dans Active Directory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83185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L’utilitaire Sites et Services Active Directory</a:t>
            </a:r>
          </a:p>
        </p:txBody>
      </p:sp>
      <p:pic>
        <p:nvPicPr>
          <p:cNvPr id="86020" name="Picture 6" descr="sites services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19174" r="10637" b="14980"/>
          <a:stretch>
            <a:fillRect/>
          </a:stretch>
        </p:blipFill>
        <p:spPr>
          <a:xfrm>
            <a:off x="406400" y="2043113"/>
            <a:ext cx="7720013" cy="4591050"/>
          </a:xfrm>
        </p:spPr>
      </p:pic>
      <p:sp>
        <p:nvSpPr>
          <p:cNvPr id="860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3C270-90FF-421F-8EF7-FF6487F7789D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6022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96AD728-B65D-4FA6-9519-77809C260BF3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/>
              <a:t>L’organisation physique du réseau dans Active Directory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83185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L’utilitaire Sites et Services Active Directory</a:t>
            </a:r>
          </a:p>
        </p:txBody>
      </p:sp>
      <p:pic>
        <p:nvPicPr>
          <p:cNvPr id="87044" name="Picture 6" descr="sites services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3055" r="31583" b="4222"/>
          <a:stretch>
            <a:fillRect/>
          </a:stretch>
        </p:blipFill>
        <p:spPr>
          <a:xfrm>
            <a:off x="1803400" y="2205038"/>
            <a:ext cx="4748213" cy="4745037"/>
          </a:xfrm>
        </p:spPr>
      </p:pic>
      <p:sp>
        <p:nvSpPr>
          <p:cNvPr id="8704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CCBFF8-2DEA-4C31-98A1-F7B16C64CB45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7046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88FCC8D-5CF6-4449-A218-55A9F62FD1D4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/>
              <a:t>L’organisation physique du réseau dans Active Directory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475" y="1509713"/>
            <a:ext cx="8159750" cy="83185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L’utilitaire Sites et Services Active Directory</a:t>
            </a:r>
          </a:p>
        </p:txBody>
      </p:sp>
      <p:pic>
        <p:nvPicPr>
          <p:cNvPr id="88068" name="Picture 6" descr="sites service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12437" r="10284" b="10660"/>
          <a:stretch>
            <a:fillRect/>
          </a:stretch>
        </p:blipFill>
        <p:spPr>
          <a:xfrm>
            <a:off x="750888" y="2032000"/>
            <a:ext cx="6807200" cy="4684713"/>
          </a:xfrm>
        </p:spPr>
      </p:pic>
      <p:sp>
        <p:nvSpPr>
          <p:cNvPr id="8806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6FC541-3351-4AF7-AADE-1974BB6A18F9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807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6E52065-B8DA-4F15-92A8-55EB7882305D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Base de comptes locale</a:t>
            </a:r>
          </a:p>
        </p:txBody>
      </p:sp>
      <p:sp>
        <p:nvSpPr>
          <p:cNvPr id="89091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44D9EC3-DC2E-4EBD-99FE-56566332E495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600200"/>
            <a:ext cx="8856662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3200" smtClean="0"/>
              <a:t>N’existe pas sur les contrôleurs de domaine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La base de compte locale est supprimée lors de l’ajout du rôle Active Directory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mtClean="0"/>
              <a:t>Utilisable sur les serveurs et les stations de travail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mtClean="0"/>
              <a:t>Ne permet qu’un accès aux ressources locales</a:t>
            </a:r>
          </a:p>
          <a:p>
            <a:pPr eaLnBrk="1" hangingPunct="1">
              <a:lnSpc>
                <a:spcPct val="90000"/>
              </a:lnSpc>
            </a:pPr>
            <a:endParaRPr lang="fr-FR" altLang="fr-FR" sz="20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mtClean="0"/>
              <a:t>Les groupes locaux peuvent contenir des objets (utilisateurs et groupes) issus d’AD</a:t>
            </a:r>
          </a:p>
          <a:p>
            <a:pPr eaLnBrk="1" hangingPunct="1">
              <a:lnSpc>
                <a:spcPct val="90000"/>
              </a:lnSpc>
            </a:pPr>
            <a:endParaRPr lang="fr-FR" altLang="fr-FR" smtClean="0"/>
          </a:p>
          <a:p>
            <a:pPr eaLnBrk="1" hangingPunct="1">
              <a:lnSpc>
                <a:spcPct val="90000"/>
              </a:lnSpc>
            </a:pPr>
            <a:r>
              <a:rPr lang="fr-FR" altLang="fr-FR" smtClean="0"/>
              <a:t>Administration par la console de gestion de l’ordinateur</a:t>
            </a:r>
          </a:p>
        </p:txBody>
      </p:sp>
      <p:sp>
        <p:nvSpPr>
          <p:cNvPr id="89093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717E3E7-C9E2-44A7-8D80-506820E9FE77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9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0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/>
              <a:t>Utilisateurs et groupes Active Directory</a:t>
            </a:r>
          </a:p>
        </p:txBody>
      </p:sp>
      <p:sp>
        <p:nvSpPr>
          <p:cNvPr id="9011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ED6CBB9-6216-48DD-8D04-369A015FB6FF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fr-FR" altLang="fr-FR" smtClean="0"/>
              <a:t>Base de comptes dupliquée sur l’ensemble des contrôleurs AD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Utilisable par toutes les ressources et services du domaine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Administration par la console </a:t>
            </a:r>
            <a:r>
              <a:rPr lang="fr-FR" altLang="fr-FR" b="1" smtClean="0"/>
              <a:t>Utilisateurs et Ordinateurs Active Directory</a:t>
            </a:r>
          </a:p>
        </p:txBody>
      </p:sp>
      <p:sp>
        <p:nvSpPr>
          <p:cNvPr id="90117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01CD0B5-7BDD-45B3-84B6-7CFA83061452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113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BEB7D41-1EF3-46A8-9A2B-AD678F8E3D3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mtClean="0"/>
              <a:t>La ligne de commande pour la gestion des comptes sous Windows Server 2012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Net user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mtClean="0"/>
              <a:t>Net group</a:t>
            </a:r>
          </a:p>
          <a:p>
            <a:pPr eaLnBrk="1" hangingPunct="1">
              <a:lnSpc>
                <a:spcPct val="90000"/>
              </a:lnSpc>
            </a:pPr>
            <a:endParaRPr lang="fr-FR" altLang="fr-FR" smtClean="0"/>
          </a:p>
          <a:p>
            <a:pPr eaLnBrk="1" hangingPunct="1">
              <a:lnSpc>
                <a:spcPct val="90000"/>
              </a:lnSpc>
            </a:pPr>
            <a:r>
              <a:rPr lang="fr-FR" altLang="fr-FR" smtClean="0"/>
              <a:t>Permet la gestion des comptes pour la machine locale et le domaine local</a:t>
            </a:r>
          </a:p>
          <a:p>
            <a:pPr eaLnBrk="1" hangingPunct="1">
              <a:lnSpc>
                <a:spcPct val="90000"/>
              </a:lnSpc>
            </a:pPr>
            <a:endParaRPr lang="fr-FR" altLang="fr-FR" smtClean="0"/>
          </a:p>
          <a:p>
            <a:pPr eaLnBrk="1" hangingPunct="1">
              <a:lnSpc>
                <a:spcPct val="90000"/>
              </a:lnSpc>
            </a:pPr>
            <a:r>
              <a:rPr lang="fr-FR" altLang="fr-FR" smtClean="0"/>
              <a:t>Ne permet pas de gérer les comptes d’autres machines ou domaines</a:t>
            </a:r>
          </a:p>
        </p:txBody>
      </p:sp>
      <p:sp>
        <p:nvSpPr>
          <p:cNvPr id="91141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116CBEB-0B2C-4E93-B344-A19341584B10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216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F68EB18-5B54-4A0F-8658-3E582457CB59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0213"/>
            <a:ext cx="9144000" cy="515778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/>
              <a:t>La commande net user </a:t>
            </a:r>
            <a:r>
              <a:rPr lang="fr-FR" sz="2800" dirty="0" smtClean="0"/>
              <a:t>– </a:t>
            </a:r>
            <a:r>
              <a:rPr lang="fr-FR" sz="2800" b="1" dirty="0" smtClean="0"/>
              <a:t>Exemples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dirty="0" smtClean="0"/>
              <a:t>Afficher </a:t>
            </a:r>
            <a:r>
              <a:rPr lang="fr-FR" sz="2400" dirty="0"/>
              <a:t>la liste de tous les comptes d'utilisateurs pour l'ordinateur local :</a:t>
            </a:r>
            <a:endParaRPr lang="fr-FR" sz="2400" b="1" dirty="0"/>
          </a:p>
          <a:p>
            <a:pPr marL="1188720" lvl="3" indent="-21031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b="1" dirty="0"/>
              <a:t>net user</a:t>
            </a:r>
            <a:r>
              <a:rPr lang="fr-FR" sz="1600" dirty="0"/>
              <a:t> 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dirty="0" smtClean="0"/>
              <a:t>Afficher </a:t>
            </a:r>
            <a:r>
              <a:rPr lang="fr-FR" sz="2400" dirty="0"/>
              <a:t>des informations sur le compte d'utilisateur </a:t>
            </a:r>
            <a:r>
              <a:rPr lang="fr-FR" sz="2400" dirty="0" err="1"/>
              <a:t>robertf</a:t>
            </a:r>
            <a:r>
              <a:rPr lang="fr-FR" sz="2400" dirty="0"/>
              <a:t> :</a:t>
            </a:r>
            <a:endParaRPr lang="fr-FR" sz="2400" b="1" dirty="0"/>
          </a:p>
          <a:p>
            <a:pPr marL="1188720" lvl="3" indent="-21031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b="1" dirty="0"/>
              <a:t>net user </a:t>
            </a:r>
            <a:r>
              <a:rPr lang="fr-FR" b="1" dirty="0" err="1"/>
              <a:t>robertf</a:t>
            </a:r>
            <a:r>
              <a:rPr lang="fr-FR" sz="1600" dirty="0"/>
              <a:t> 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1600" dirty="0" smtClean="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dirty="0" smtClean="0"/>
              <a:t>Ajouter </a:t>
            </a:r>
            <a:r>
              <a:rPr lang="fr-FR" sz="2400" dirty="0"/>
              <a:t>un compte d'utilisateur pour Suzanne </a:t>
            </a:r>
            <a:r>
              <a:rPr lang="fr-FR" sz="2400" dirty="0" err="1"/>
              <a:t>Duprez</a:t>
            </a:r>
            <a:r>
              <a:rPr lang="fr-FR" sz="2400" dirty="0"/>
              <a:t> et l'autoriser à ouvrir une session entre 08:00 et 17:00, du lundi au vendredi (pas d'espace dans la désignation des heures) avec le mot de passe obligatoire (</a:t>
            </a:r>
            <a:r>
              <a:rPr lang="fr-FR" sz="2400" dirty="0" err="1"/>
              <a:t>suzanned</a:t>
            </a:r>
            <a:r>
              <a:rPr lang="fr-FR" sz="2400" dirty="0"/>
              <a:t>) et le nom complet de l'utilisateur, tapez : </a:t>
            </a:r>
            <a:endParaRPr lang="fr-FR" sz="2400" b="1" dirty="0"/>
          </a:p>
          <a:p>
            <a:pPr marL="1188720" lvl="3" indent="-21031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b="1" dirty="0"/>
              <a:t>net user </a:t>
            </a:r>
            <a:r>
              <a:rPr lang="fr-FR" b="1" dirty="0" err="1"/>
              <a:t>suzanned</a:t>
            </a:r>
            <a:r>
              <a:rPr lang="fr-FR" b="1" dirty="0"/>
              <a:t> /</a:t>
            </a:r>
            <a:r>
              <a:rPr lang="fr-FR" b="1" dirty="0" err="1"/>
              <a:t>add</a:t>
            </a:r>
            <a:r>
              <a:rPr lang="fr-FR" b="1" dirty="0"/>
              <a:t> /</a:t>
            </a:r>
            <a:r>
              <a:rPr lang="fr-FR" b="1" dirty="0" err="1"/>
              <a:t>passwordreq:yes</a:t>
            </a:r>
            <a:r>
              <a:rPr lang="fr-FR" b="1" dirty="0"/>
              <a:t> /times:lundi-vendredi,8:00-17:00 /</a:t>
            </a:r>
            <a:r>
              <a:rPr lang="fr-FR" b="1" dirty="0" err="1"/>
              <a:t>fullname</a:t>
            </a:r>
            <a:r>
              <a:rPr lang="fr-FR" b="1" dirty="0"/>
              <a:t>:"Suzanne </a:t>
            </a:r>
            <a:r>
              <a:rPr lang="fr-FR" b="1" dirty="0" err="1"/>
              <a:t>Duprez</a:t>
            </a:r>
            <a:r>
              <a:rPr lang="fr-FR" b="1" dirty="0"/>
              <a:t>" </a:t>
            </a:r>
            <a:endParaRPr lang="fr-FR" dirty="0"/>
          </a:p>
        </p:txBody>
      </p:sp>
      <p:sp>
        <p:nvSpPr>
          <p:cNvPr id="92165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08A1893-7788-4E8A-8D60-792449F0A462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Active Directory</a:t>
            </a:r>
          </a:p>
        </p:txBody>
      </p:sp>
      <p:sp>
        <p:nvSpPr>
          <p:cNvPr id="1843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C0E9A22-5E7C-407E-ADE6-506F7BEA7DA5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871663"/>
            <a:ext cx="80533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318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7C0E840-842E-40FE-BB7D-C37874E1297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00213"/>
            <a:ext cx="8359775" cy="482441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dirty="0"/>
              <a:t>La commande net user - </a:t>
            </a:r>
            <a:r>
              <a:rPr lang="fr-FR" sz="2800" b="1" dirty="0"/>
              <a:t>Exemples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dirty="0" smtClean="0"/>
              <a:t>Pour </a:t>
            </a:r>
            <a:r>
              <a:rPr lang="fr-FR" sz="2400" dirty="0"/>
              <a:t>définir l'heure de connexion de </a:t>
            </a:r>
            <a:r>
              <a:rPr lang="fr-FR" sz="2400" dirty="0" err="1"/>
              <a:t>johnsw</a:t>
            </a:r>
            <a:r>
              <a:rPr lang="fr-FR" sz="2400" dirty="0"/>
              <a:t> (08:00 à 17:00) dans la plage 24 heures, tapez : </a:t>
            </a:r>
            <a:endParaRPr lang="fr-FR" sz="2400" b="1" dirty="0"/>
          </a:p>
          <a:p>
            <a:pPr marL="1188720" lvl="3" indent="-21031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400" b="1" dirty="0"/>
              <a:t>net user </a:t>
            </a:r>
            <a:r>
              <a:rPr lang="fr-FR" sz="2400" b="1" dirty="0" err="1"/>
              <a:t>johnsw</a:t>
            </a:r>
            <a:r>
              <a:rPr lang="fr-FR" sz="2400" b="1" dirty="0"/>
              <a:t> /time:M-F,08:00-17:00</a:t>
            </a:r>
            <a:r>
              <a:rPr lang="fr-FR" sz="1600" dirty="0"/>
              <a:t> 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dirty="0" smtClean="0"/>
              <a:t>Pour </a:t>
            </a:r>
            <a:r>
              <a:rPr lang="fr-FR" sz="2400" dirty="0"/>
              <a:t>définir l'heure de connexion de </a:t>
            </a:r>
            <a:r>
              <a:rPr lang="fr-FR" sz="2400" dirty="0" err="1"/>
              <a:t>johnsw</a:t>
            </a:r>
            <a:r>
              <a:rPr lang="fr-FR" sz="2400" dirty="0"/>
              <a:t> (08:00 à 17:00) dans la plage 12 heures, tapez : </a:t>
            </a:r>
            <a:endParaRPr lang="fr-FR" sz="2400" b="1" dirty="0"/>
          </a:p>
          <a:p>
            <a:pPr marL="1188720" lvl="3" indent="-21031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b="1" dirty="0"/>
              <a:t>net user </a:t>
            </a:r>
            <a:r>
              <a:rPr lang="fr-FR" b="1" dirty="0" err="1"/>
              <a:t>johnsw</a:t>
            </a:r>
            <a:r>
              <a:rPr lang="fr-FR" b="1" dirty="0"/>
              <a:t> /time:M-F,8am-5pm</a:t>
            </a:r>
            <a:r>
              <a:rPr lang="fr-FR" dirty="0"/>
              <a:t> </a:t>
            </a:r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 smtClean="0"/>
          </a:p>
          <a:p>
            <a:pPr lvl="2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dirty="0" smtClean="0"/>
              <a:t>Pour </a:t>
            </a:r>
            <a:r>
              <a:rPr lang="fr-FR" sz="2400" dirty="0"/>
              <a:t>autoriser </a:t>
            </a:r>
            <a:r>
              <a:rPr lang="fr-FR" sz="2400" dirty="0" err="1"/>
              <a:t>marysl</a:t>
            </a:r>
            <a:r>
              <a:rPr lang="fr-FR" sz="2400" dirty="0"/>
              <a:t> à se connecter entre 04:00 et 17:00 le lundi, entre 13:00 et 15:00 le mardi et entre 08:00 et 17:00 du mercredi au vendredi, tapez : </a:t>
            </a:r>
            <a:endParaRPr lang="fr-FR" sz="2400" b="1" dirty="0"/>
          </a:p>
          <a:p>
            <a:pPr marL="1188720" lvl="3" indent="-21031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b="1" dirty="0"/>
              <a:t>net user </a:t>
            </a:r>
            <a:r>
              <a:rPr lang="fr-FR" b="1" dirty="0" err="1"/>
              <a:t>marysl</a:t>
            </a:r>
            <a:r>
              <a:rPr lang="fr-FR" b="1" dirty="0"/>
              <a:t> /time:L,4:00-17:00;Ma,13:00-15:00;Me-V,8:00-17:00</a:t>
            </a:r>
            <a:r>
              <a:rPr lang="fr-FR" dirty="0"/>
              <a:t> </a:t>
            </a:r>
          </a:p>
        </p:txBody>
      </p:sp>
      <p:sp>
        <p:nvSpPr>
          <p:cNvPr id="93189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C03EDE0-B153-4E24-9D98-A4BAF9BCC477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1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1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1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4211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B6B17EA-C2FA-41B2-B705-A5FDD666554C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714500"/>
            <a:ext cx="8507413" cy="4810125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2800" dirty="0" smtClean="0"/>
              <a:t>La commande net group - </a:t>
            </a:r>
            <a:r>
              <a:rPr lang="fr-FR" sz="2800" b="1" dirty="0" smtClean="0"/>
              <a:t>Exemples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Afficher la liste de tous les groupes figurant sur le serveur local : 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fr-FR" sz="2400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Ajouter le groupe Cadres à la base de données des comptes d'utilisateur locale :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 Cadres /</a:t>
            </a:r>
            <a:r>
              <a:rPr lang="fr-FR" b="1" dirty="0" err="1" smtClean="0"/>
              <a:t>add</a:t>
            </a:r>
            <a:endParaRPr lang="fr-FR" b="1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fr-FR" sz="2400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Ajouter le groupe Cadres à la base de données du domaine : 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 Cadres /</a:t>
            </a:r>
            <a:r>
              <a:rPr lang="fr-FR" b="1" dirty="0" err="1" smtClean="0"/>
              <a:t>add</a:t>
            </a:r>
            <a:r>
              <a:rPr lang="fr-FR" b="1" dirty="0" smtClean="0"/>
              <a:t> /</a:t>
            </a:r>
            <a:r>
              <a:rPr lang="fr-FR" b="1" dirty="0" err="1" smtClean="0"/>
              <a:t>domain</a:t>
            </a:r>
            <a:endParaRPr lang="fr-FR" b="1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fr-FR" sz="2400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Ajouter les comptes d'utilisateur existants </a:t>
            </a:r>
            <a:r>
              <a:rPr lang="fr-FR" sz="2400" dirty="0" err="1" smtClean="0"/>
              <a:t>alainbo</a:t>
            </a:r>
            <a:r>
              <a:rPr lang="fr-FR" sz="2400" dirty="0" smtClean="0"/>
              <a:t>, </a:t>
            </a:r>
            <a:r>
              <a:rPr lang="fr-FR" sz="2400" dirty="0" err="1" smtClean="0"/>
              <a:t>fabriced</a:t>
            </a:r>
            <a:r>
              <a:rPr lang="fr-FR" sz="2400" dirty="0" smtClean="0"/>
              <a:t> et </a:t>
            </a:r>
            <a:r>
              <a:rPr lang="fr-FR" sz="2400" dirty="0" err="1" smtClean="0"/>
              <a:t>isabelb</a:t>
            </a:r>
            <a:r>
              <a:rPr lang="fr-FR" sz="2400" dirty="0" smtClean="0"/>
              <a:t> au groupe Cadres sur l'ordinateur local : 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 Cadres </a:t>
            </a:r>
            <a:r>
              <a:rPr lang="fr-FR" b="1" dirty="0" err="1" smtClean="0"/>
              <a:t>alainbo</a:t>
            </a:r>
            <a:r>
              <a:rPr lang="fr-FR" b="1" dirty="0" smtClean="0"/>
              <a:t> </a:t>
            </a:r>
            <a:r>
              <a:rPr lang="fr-FR" b="1" dirty="0" err="1" smtClean="0"/>
              <a:t>fabriced</a:t>
            </a:r>
            <a:r>
              <a:rPr lang="fr-FR" b="1" dirty="0" smtClean="0"/>
              <a:t> </a:t>
            </a:r>
            <a:r>
              <a:rPr lang="fr-FR" b="1" dirty="0" err="1" smtClean="0"/>
              <a:t>isabelb</a:t>
            </a:r>
            <a:r>
              <a:rPr lang="fr-FR" b="1" dirty="0" smtClean="0"/>
              <a:t> /</a:t>
            </a:r>
            <a:r>
              <a:rPr lang="fr-FR" b="1" dirty="0" err="1" smtClean="0"/>
              <a:t>add</a:t>
            </a:r>
            <a:endParaRPr lang="fr-FR" b="1" dirty="0" smtClean="0"/>
          </a:p>
        </p:txBody>
      </p:sp>
      <p:sp>
        <p:nvSpPr>
          <p:cNvPr id="94213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6E96709-A3A2-4C19-A426-C6B718ED7C37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523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435A7B2-9EE5-4D4D-9956-EA0F35A536B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457200" y="1714500"/>
            <a:ext cx="8347075" cy="4810125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2800" dirty="0" smtClean="0"/>
              <a:t>La commande net group - </a:t>
            </a:r>
            <a:r>
              <a:rPr lang="fr-FR" sz="2800" b="1" dirty="0" smtClean="0"/>
              <a:t>Exemples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fr-FR" sz="1800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Ajouter les comptes d'utilisateur existants </a:t>
            </a:r>
            <a:r>
              <a:rPr lang="fr-FR" sz="2400" dirty="0" err="1" smtClean="0"/>
              <a:t>alainbo</a:t>
            </a:r>
            <a:r>
              <a:rPr lang="fr-FR" sz="2400" dirty="0" smtClean="0"/>
              <a:t>, </a:t>
            </a:r>
            <a:r>
              <a:rPr lang="fr-FR" sz="2400" dirty="0" err="1" smtClean="0"/>
              <a:t>fabriced</a:t>
            </a:r>
            <a:r>
              <a:rPr lang="fr-FR" sz="2400" dirty="0" smtClean="0"/>
              <a:t> et </a:t>
            </a:r>
            <a:r>
              <a:rPr lang="fr-FR" sz="2400" dirty="0" err="1" smtClean="0"/>
              <a:t>isabelb</a:t>
            </a:r>
            <a:r>
              <a:rPr lang="fr-FR" sz="2400" dirty="0" smtClean="0"/>
              <a:t> au groupe Cadres dans la base de données du domaine :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 Cadres </a:t>
            </a:r>
            <a:r>
              <a:rPr lang="fr-FR" b="1" dirty="0" err="1" smtClean="0"/>
              <a:t>alainbo</a:t>
            </a:r>
            <a:r>
              <a:rPr lang="fr-FR" b="1" dirty="0" smtClean="0"/>
              <a:t> </a:t>
            </a:r>
            <a:r>
              <a:rPr lang="fr-FR" b="1" dirty="0" err="1" smtClean="0"/>
              <a:t>fabriced</a:t>
            </a:r>
            <a:r>
              <a:rPr lang="fr-FR" b="1" dirty="0" smtClean="0"/>
              <a:t> </a:t>
            </a:r>
            <a:r>
              <a:rPr lang="fr-FR" b="1" dirty="0" err="1" smtClean="0"/>
              <a:t>isabelb</a:t>
            </a:r>
            <a:r>
              <a:rPr lang="fr-FR" b="1" dirty="0" smtClean="0"/>
              <a:t> /</a:t>
            </a:r>
            <a:r>
              <a:rPr lang="fr-FR" b="1" dirty="0" err="1" smtClean="0"/>
              <a:t>add</a:t>
            </a:r>
            <a:r>
              <a:rPr lang="fr-FR" b="1" dirty="0" smtClean="0"/>
              <a:t> /</a:t>
            </a:r>
            <a:r>
              <a:rPr lang="fr-FR" b="1" dirty="0" err="1" smtClean="0"/>
              <a:t>domain</a:t>
            </a:r>
            <a:endParaRPr lang="fr-FR" b="1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fr-FR" sz="1800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Afficher les utilisateurs du groupe Cadres : 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 Cadres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endParaRPr lang="fr-FR" sz="1800" dirty="0" smtClean="0"/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fr-FR" sz="2400" dirty="0" smtClean="0"/>
              <a:t>Ajouter un commentaire à l'enregistrement du groupe Cadres : </a:t>
            </a:r>
          </a:p>
          <a:p>
            <a:pPr lvl="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fr-FR" b="1" dirty="0" smtClean="0"/>
              <a:t>net group Cadres /</a:t>
            </a:r>
            <a:r>
              <a:rPr lang="fr-FR" b="1" dirty="0" err="1" smtClean="0"/>
              <a:t>comment:"La</a:t>
            </a:r>
            <a:r>
              <a:rPr lang="fr-FR" b="1" dirty="0" smtClean="0"/>
              <a:t> direction"</a:t>
            </a:r>
          </a:p>
        </p:txBody>
      </p:sp>
      <p:sp>
        <p:nvSpPr>
          <p:cNvPr id="95237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95B68A2-DBF7-4303-9686-15B18F30C94B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625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B4DBC4A-73FF-4E83-9AB7-0AA8A92C9DD8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8766175" cy="5121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La ligne de commande sous Windows Server 2012 pour active directory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400" b="1" smtClean="0"/>
              <a:t>Dsadd</a:t>
            </a:r>
            <a:r>
              <a:rPr lang="fr-FR" altLang="fr-FR" sz="2400" smtClean="0"/>
              <a:t> Ajoute des objets à l’annuaire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400" b="1" smtClean="0"/>
              <a:t>Dsmod</a:t>
            </a:r>
            <a:r>
              <a:rPr lang="fr-FR" altLang="fr-FR" sz="2400" smtClean="0"/>
              <a:t> Modifie des attributs spécifiques d’un objet existant dans l’annuaire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400" b="1" smtClean="0"/>
              <a:t>Dsmove</a:t>
            </a:r>
            <a:r>
              <a:rPr lang="fr-FR" altLang="fr-FR" sz="2400" smtClean="0"/>
              <a:t> Déplace un objet vers un conteneur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400" b="1" smtClean="0"/>
              <a:t>Dsquery</a:t>
            </a:r>
            <a:r>
              <a:rPr lang="fr-FR" altLang="fr-FR" sz="2400" smtClean="0"/>
              <a:t> Recherche des objets dans l’annuaire correspondant à des critères de recherche spécifiés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400" b="1" smtClean="0"/>
              <a:t>Dsget</a:t>
            </a:r>
            <a:r>
              <a:rPr lang="fr-FR" altLang="fr-FR" sz="2400" smtClean="0"/>
              <a:t> Affiche les propriétés des objets dans l’annuaire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400" b="1" smtClean="0"/>
              <a:t>Dsrm</a:t>
            </a:r>
            <a:r>
              <a:rPr lang="fr-FR" altLang="fr-FR" sz="2400" smtClean="0"/>
              <a:t> Supprime un objet et/ou toute la sous-arborescence d’un objet dans l’annuaire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Possibilité d’agir en local (par défaut) ou sur un domaine spécifié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Permet d’agir sur tous les attributs AD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smtClean="0"/>
          </a:p>
        </p:txBody>
      </p:sp>
      <p:sp>
        <p:nvSpPr>
          <p:cNvPr id="96261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2D18A5-7CA0-4522-9D95-33F3A3AA8A00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Utilisateurs et groupes</a:t>
            </a:r>
          </a:p>
        </p:txBody>
      </p:sp>
      <p:sp>
        <p:nvSpPr>
          <p:cNvPr id="9728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411C681-4EE3-4DA8-BD70-ED3576056A57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0" y="1981200"/>
            <a:ext cx="889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La commande dsadd user :</a:t>
            </a:r>
          </a:p>
          <a:p>
            <a:pPr eaLnBrk="1" hangingPunct="1">
              <a:lnSpc>
                <a:spcPct val="80000"/>
              </a:lnSpc>
            </a:pPr>
            <a:endParaRPr lang="fr-FR" altLang="fr-FR" sz="24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fr-FR" altLang="fr-FR" sz="2000" b="1" smtClean="0">
                <a:latin typeface="Courier New" panose="02070309020205020404" pitchFamily="49" charset="0"/>
              </a:rPr>
              <a:t>Dsadd user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NUUtilisateur</a:t>
            </a:r>
            <a:r>
              <a:rPr lang="fr-FR" altLang="fr-FR" sz="2000" smtClean="0">
                <a:latin typeface="Courier New" panose="02070309020205020404" pitchFamily="49" charset="0"/>
              </a:rPr>
              <a:t> [</a:t>
            </a:r>
            <a:r>
              <a:rPr lang="fr-FR" altLang="fr-FR" sz="2000" b="1" smtClean="0">
                <a:latin typeface="Courier New" panose="02070309020205020404" pitchFamily="49" charset="0"/>
              </a:rPr>
              <a:t>-samid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NomSAM</a:t>
            </a:r>
            <a:r>
              <a:rPr lang="fr-FR" altLang="fr-FR" sz="2000" smtClean="0">
                <a:latin typeface="Courier New" panose="02070309020205020404" pitchFamily="49" charset="0"/>
              </a:rPr>
              <a:t>] [</a:t>
            </a:r>
            <a:r>
              <a:rPr lang="fr-FR" altLang="fr-FR" sz="2000" b="1" smtClean="0">
                <a:latin typeface="Courier New" panose="02070309020205020404" pitchFamily="49" charset="0"/>
              </a:rPr>
              <a:t>-upn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NPU</a:t>
            </a:r>
            <a:r>
              <a:rPr lang="fr-FR" altLang="fr-FR" sz="2000" smtClean="0">
                <a:latin typeface="Courier New" panose="02070309020205020404" pitchFamily="49" charset="0"/>
              </a:rPr>
              <a:t>] [</a:t>
            </a:r>
            <a:r>
              <a:rPr lang="fr-FR" altLang="fr-FR" sz="2000" b="1" smtClean="0">
                <a:latin typeface="Courier New" panose="02070309020205020404" pitchFamily="49" charset="0"/>
              </a:rPr>
              <a:t>-fn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Prénom</a:t>
            </a:r>
            <a:r>
              <a:rPr lang="fr-FR" altLang="fr-FR" sz="2000" smtClean="0">
                <a:latin typeface="Courier New" panose="02070309020205020404" pitchFamily="49" charset="0"/>
              </a:rPr>
              <a:t>] [</a:t>
            </a:r>
            <a:r>
              <a:rPr lang="fr-FR" altLang="fr-FR" sz="2000" b="1" smtClean="0">
                <a:latin typeface="Courier New" panose="02070309020205020404" pitchFamily="49" charset="0"/>
              </a:rPr>
              <a:t>-mi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Initiale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-ln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Nom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-display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NomAffiché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-empid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IDEmployé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-pwd</a:t>
            </a:r>
            <a:r>
              <a:rPr lang="fr-FR" altLang="fr-FR" sz="2000" smtClean="0">
                <a:latin typeface="Courier New" panose="02070309020205020404" pitchFamily="49" charset="0"/>
              </a:rPr>
              <a:t> {</a:t>
            </a:r>
            <a:r>
              <a:rPr lang="fr-FR" altLang="fr-FR" sz="2000" i="1" smtClean="0">
                <a:latin typeface="Courier New" panose="02070309020205020404" pitchFamily="49" charset="0"/>
              </a:rPr>
              <a:t>Mot_de_passe </a:t>
            </a:r>
            <a:r>
              <a:rPr lang="fr-FR" altLang="fr-FR" sz="2000" smtClean="0">
                <a:latin typeface="Courier New" panose="02070309020205020404" pitchFamily="49" charset="0"/>
              </a:rPr>
              <a:t>| *}][</a:t>
            </a:r>
            <a:r>
              <a:rPr lang="fr-FR" altLang="fr-FR" sz="2000" b="1" smtClean="0">
                <a:latin typeface="Courier New" panose="02070309020205020404" pitchFamily="49" charset="0"/>
              </a:rPr>
              <a:t>-desc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Description</a:t>
            </a:r>
            <a:r>
              <a:rPr lang="fr-FR" altLang="fr-FR" sz="2000" smtClean="0">
                <a:latin typeface="Courier New" panose="02070309020205020404" pitchFamily="49" charset="0"/>
              </a:rPr>
              <a:t>] [</a:t>
            </a:r>
            <a:r>
              <a:rPr lang="fr-FR" altLang="fr-FR" sz="2000" b="1" smtClean="0">
                <a:latin typeface="Courier New" panose="02070309020205020404" pitchFamily="49" charset="0"/>
              </a:rPr>
              <a:t>-memberof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Groupe;…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-office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Bureau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-tel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NuméroTéléphone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-email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CourrierElectronique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-fax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NuméroTélécopie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-iptel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NuméroTéléphoneIP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-webpg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PageWeb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-title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Titre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-dept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Département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-company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Société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-mgr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Directeur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-hmdir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RépertoireBase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-hmdrv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LettreLecteur</a:t>
            </a:r>
            <a:r>
              <a:rPr lang="fr-FR" altLang="fr-FR" sz="2000" smtClean="0">
                <a:latin typeface="Courier New" panose="02070309020205020404" pitchFamily="49" charset="0"/>
              </a:rPr>
              <a:t>:][</a:t>
            </a:r>
            <a:r>
              <a:rPr lang="fr-FR" altLang="fr-FR" sz="2000" b="1" smtClean="0">
                <a:latin typeface="Courier New" panose="02070309020205020404" pitchFamily="49" charset="0"/>
              </a:rPr>
              <a:t>-profile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CheminProfil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-loscr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CheminScript</a:t>
            </a:r>
            <a:r>
              <a:rPr lang="fr-FR" altLang="fr-FR" sz="2000" smtClean="0">
                <a:latin typeface="Courier New" panose="02070309020205020404" pitchFamily="49" charset="0"/>
              </a:rPr>
              <a:t>][</a:t>
            </a:r>
            <a:r>
              <a:rPr lang="fr-FR" altLang="fr-FR" sz="2000" b="1" smtClean="0">
                <a:latin typeface="Courier New" panose="02070309020205020404" pitchFamily="49" charset="0"/>
              </a:rPr>
              <a:t>-mustchpwd</a:t>
            </a:r>
            <a:r>
              <a:rPr lang="fr-FR" altLang="fr-FR" sz="2000" smtClean="0">
                <a:latin typeface="Courier New" panose="02070309020205020404" pitchFamily="49" charset="0"/>
              </a:rPr>
              <a:t> {yes|no}][</a:t>
            </a:r>
            <a:r>
              <a:rPr lang="fr-FR" altLang="fr-FR" sz="2000" b="1" smtClean="0">
                <a:latin typeface="Courier New" panose="02070309020205020404" pitchFamily="49" charset="0"/>
              </a:rPr>
              <a:t>-canchpwd</a:t>
            </a:r>
            <a:r>
              <a:rPr lang="fr-FR" altLang="fr-FR" sz="2000" smtClean="0">
                <a:latin typeface="Courier New" panose="02070309020205020404" pitchFamily="49" charset="0"/>
              </a:rPr>
              <a:t> {yes|no}] ………………</a:t>
            </a:r>
            <a:br>
              <a:rPr lang="fr-FR" altLang="fr-FR" sz="2000" smtClean="0">
                <a:latin typeface="Courier New" panose="02070309020205020404" pitchFamily="49" charset="0"/>
              </a:rPr>
            </a:br>
            <a:r>
              <a:rPr lang="fr-FR" altLang="fr-FR" sz="2000" smtClean="0">
                <a:latin typeface="Courier New" panose="02070309020205020404" pitchFamily="49" charset="0"/>
              </a:rPr>
              <a:t>…………[{</a:t>
            </a:r>
            <a:r>
              <a:rPr lang="fr-FR" altLang="fr-FR" sz="2000" b="1" smtClean="0">
                <a:latin typeface="Courier New" panose="02070309020205020404" pitchFamily="49" charset="0"/>
              </a:rPr>
              <a:t>-s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Serveur</a:t>
            </a:r>
            <a:r>
              <a:rPr lang="fr-FR" altLang="fr-FR" sz="2000" smtClean="0">
                <a:latin typeface="Courier New" panose="02070309020205020404" pitchFamily="49" charset="0"/>
              </a:rPr>
              <a:t> | </a:t>
            </a:r>
            <a:r>
              <a:rPr lang="fr-FR" altLang="fr-FR" sz="2000" b="1" smtClean="0">
                <a:latin typeface="Courier New" panose="02070309020205020404" pitchFamily="49" charset="0"/>
              </a:rPr>
              <a:t>-d</a:t>
            </a:r>
            <a:r>
              <a:rPr lang="fr-FR" altLang="fr-FR" sz="2000" smtClean="0">
                <a:latin typeface="Courier New" panose="02070309020205020404" pitchFamily="49" charset="0"/>
              </a:rPr>
              <a:t> </a:t>
            </a:r>
            <a:r>
              <a:rPr lang="fr-FR" altLang="fr-FR" sz="2000" i="1" smtClean="0">
                <a:latin typeface="Courier New" panose="02070309020205020404" pitchFamily="49" charset="0"/>
              </a:rPr>
              <a:t>Domaine</a:t>
            </a:r>
            <a:r>
              <a:rPr lang="fr-FR" altLang="fr-FR" sz="2000" smtClean="0">
                <a:latin typeface="Courier New" panose="02070309020205020404" pitchFamily="49" charset="0"/>
              </a:rPr>
              <a:t>}]</a:t>
            </a:r>
          </a:p>
        </p:txBody>
      </p:sp>
      <p:sp>
        <p:nvSpPr>
          <p:cNvPr id="97285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72282DE-D5DD-4FC1-955A-43732C0D007B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Les stratégies de groupes</a:t>
            </a:r>
          </a:p>
        </p:txBody>
      </p:sp>
      <p:sp>
        <p:nvSpPr>
          <p:cNvPr id="9625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fr-FR" altLang="fr-FR" smtClean="0"/>
              <a:t>Une stratégie de groupes est un objet Active Directory qui va contenir un ensemble de paramètres.</a:t>
            </a:r>
          </a:p>
          <a:p>
            <a:endParaRPr lang="fr-FR" altLang="fr-FR" smtClean="0"/>
          </a:p>
        </p:txBody>
      </p:sp>
      <p:sp>
        <p:nvSpPr>
          <p:cNvPr id="9830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39E7078-62F9-403D-8BB6-7DF4B1FA8013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626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2413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Les stratégies de groupes</a:t>
            </a:r>
          </a:p>
        </p:txBody>
      </p:sp>
      <p:sp>
        <p:nvSpPr>
          <p:cNvPr id="9728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371600"/>
            <a:ext cx="8642350" cy="5068888"/>
          </a:xfrm>
        </p:spPr>
        <p:txBody>
          <a:bodyPr/>
          <a:lstStyle/>
          <a:p>
            <a:endParaRPr lang="fr-FR" altLang="fr-FR" smtClean="0"/>
          </a:p>
          <a:p>
            <a:r>
              <a:rPr lang="fr-FR" altLang="fr-FR" smtClean="0"/>
              <a:t>Ces paramètres vont permettre d’agir sur l’environnement </a:t>
            </a:r>
            <a:r>
              <a:rPr lang="fr-FR" altLang="fr-FR" b="1" smtClean="0">
                <a:solidFill>
                  <a:schemeClr val="accent2"/>
                </a:solidFill>
              </a:rPr>
              <a:t>d’un utilisateur </a:t>
            </a:r>
            <a:r>
              <a:rPr lang="fr-FR" altLang="fr-FR" smtClean="0"/>
              <a:t>ou </a:t>
            </a:r>
            <a:r>
              <a:rPr lang="fr-FR" altLang="fr-FR" b="1" smtClean="0">
                <a:solidFill>
                  <a:schemeClr val="accent2"/>
                </a:solidFill>
              </a:rPr>
              <a:t>d’un ordinateur</a:t>
            </a:r>
            <a:r>
              <a:rPr lang="fr-FR" altLang="fr-FR" smtClean="0"/>
              <a:t> en déployant une configuration qui ne sera pas modifiable </a:t>
            </a:r>
          </a:p>
          <a:p>
            <a:endParaRPr lang="fr-FR" altLang="fr-FR" smtClean="0"/>
          </a:p>
          <a:p>
            <a:r>
              <a:rPr lang="fr-FR" altLang="fr-FR" smtClean="0"/>
              <a:t>Une stratégie de groupe peut aussi être appelée GPO (Group Policy Object)</a:t>
            </a:r>
          </a:p>
        </p:txBody>
      </p:sp>
      <p:sp>
        <p:nvSpPr>
          <p:cNvPr id="9933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4E12A4B-6745-433E-B04D-71484D9B219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Les stratégies de groupes</a:t>
            </a:r>
          </a:p>
        </p:txBody>
      </p:sp>
      <p:sp>
        <p:nvSpPr>
          <p:cNvPr id="9728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371600"/>
            <a:ext cx="8642350" cy="5068888"/>
          </a:xfrm>
        </p:spPr>
        <p:txBody>
          <a:bodyPr/>
          <a:lstStyle/>
          <a:p>
            <a:endParaRPr lang="fr-FR" altLang="fr-FR" smtClean="0"/>
          </a:p>
          <a:p>
            <a:r>
              <a:rPr lang="fr-FR" altLang="fr-FR" smtClean="0"/>
              <a:t>Cet objet de stratégie de groupe va ensuite être lié à un conteneur site, un domaine ou une unité d’organisation. </a:t>
            </a:r>
          </a:p>
          <a:p>
            <a:endParaRPr lang="fr-FR" altLang="fr-FR" smtClean="0"/>
          </a:p>
          <a:p>
            <a:r>
              <a:rPr lang="fr-FR" altLang="fr-FR" smtClean="0"/>
              <a:t>Cela va permettre d’appliquer les paramètres de stratégie de groupe aux objets contenu dans ces conteneurs.</a:t>
            </a:r>
          </a:p>
        </p:txBody>
      </p:sp>
      <p:sp>
        <p:nvSpPr>
          <p:cNvPr id="10035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8F108EA-B0C1-4592-A14A-2D8C94361396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fr-FR" altLang="fr-FR" smtClean="0"/>
              <a:t>Les stratégies de groupes</a:t>
            </a:r>
          </a:p>
        </p:txBody>
      </p:sp>
      <p:sp>
        <p:nvSpPr>
          <p:cNvPr id="9830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1371600"/>
            <a:ext cx="8713787" cy="5486400"/>
          </a:xfrm>
        </p:spPr>
        <p:txBody>
          <a:bodyPr/>
          <a:lstStyle/>
          <a:p>
            <a:r>
              <a:rPr lang="fr-FR" altLang="fr-FR" smtClean="0"/>
              <a:t>Une stratégie de groupe peut aussi être appelée GPO (Group Policy Object)</a:t>
            </a:r>
          </a:p>
          <a:p>
            <a:endParaRPr lang="fr-FR" altLang="fr-FR" smtClean="0"/>
          </a:p>
          <a:p>
            <a:r>
              <a:rPr lang="fr-FR" altLang="fr-FR" smtClean="0"/>
              <a:t>Cet objet de stratégie de groupe va ensuite être lié</a:t>
            </a:r>
          </a:p>
          <a:p>
            <a:pPr lvl="1"/>
            <a:r>
              <a:rPr lang="fr-FR" altLang="fr-FR" smtClean="0"/>
              <a:t> à un conteneur site</a:t>
            </a:r>
          </a:p>
          <a:p>
            <a:pPr lvl="1"/>
            <a:r>
              <a:rPr lang="fr-FR" altLang="fr-FR" smtClean="0"/>
              <a:t> un domaine</a:t>
            </a:r>
          </a:p>
          <a:p>
            <a:pPr lvl="1"/>
            <a:r>
              <a:rPr lang="fr-FR" altLang="fr-FR" smtClean="0"/>
              <a:t>une unité d’organisation. </a:t>
            </a:r>
          </a:p>
          <a:p>
            <a:endParaRPr lang="fr-FR" altLang="fr-FR" smtClean="0"/>
          </a:p>
          <a:p>
            <a:r>
              <a:rPr lang="fr-FR" altLang="fr-FR" smtClean="0"/>
              <a:t>Cela va permettre d’appliquer les paramètres de stratégie de groupe aux objets contenu dans ces conteneurs.</a:t>
            </a:r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3AA488F-F9A0-47DE-A2CA-2651002B9C4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2403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15677988-8705-450A-921B-EB715715E41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429250"/>
          </a:xfrm>
        </p:spPr>
        <p:txBody>
          <a:bodyPr/>
          <a:lstStyle/>
          <a:p>
            <a:pPr eaLnBrk="1" hangingPunct="1"/>
            <a:r>
              <a:rPr lang="fr-FR" altLang="fr-FR" sz="2800" smtClean="0"/>
              <a:t>Applicables à différents conteneurs</a:t>
            </a:r>
          </a:p>
          <a:p>
            <a:pPr lvl="1" eaLnBrk="1" hangingPunct="1"/>
            <a:r>
              <a:rPr lang="fr-FR" altLang="fr-FR" smtClean="0"/>
              <a:t>Domaines</a:t>
            </a:r>
          </a:p>
          <a:p>
            <a:pPr lvl="1" eaLnBrk="1" hangingPunct="1"/>
            <a:r>
              <a:rPr lang="fr-FR" altLang="fr-FR" smtClean="0"/>
              <a:t>Sites</a:t>
            </a:r>
          </a:p>
          <a:p>
            <a:pPr lvl="1" eaLnBrk="1" hangingPunct="1"/>
            <a:r>
              <a:rPr lang="fr-FR" altLang="fr-FR" smtClean="0"/>
              <a:t>Unités Organisationnelles (OU)</a:t>
            </a:r>
          </a:p>
          <a:p>
            <a:pPr lvl="1" eaLnBrk="1" hangingPunct="1"/>
            <a:r>
              <a:rPr lang="fr-FR" altLang="fr-FR" smtClean="0"/>
              <a:t>A la machine locale</a:t>
            </a:r>
          </a:p>
          <a:p>
            <a:pPr eaLnBrk="1" hangingPunct="1"/>
            <a:endParaRPr lang="fr-FR" altLang="fr-FR" sz="2800" smtClean="0"/>
          </a:p>
          <a:p>
            <a:pPr eaLnBrk="1" hangingPunct="1"/>
            <a:r>
              <a:rPr lang="fr-FR" altLang="fr-FR" sz="2800" smtClean="0"/>
              <a:t>Pour les utilisateurs et les ordinateurs</a:t>
            </a:r>
          </a:p>
          <a:p>
            <a:pPr lvl="1" eaLnBrk="1" hangingPunct="1">
              <a:buFontTx/>
              <a:buNone/>
            </a:pPr>
            <a:r>
              <a:rPr lang="fr-FR" altLang="fr-FR" sz="2000" smtClean="0"/>
              <a:t>(priorité aux stratégies définies sur les ordinateurs en cas de conflit)</a:t>
            </a:r>
          </a:p>
          <a:p>
            <a:pPr eaLnBrk="1" hangingPunct="1"/>
            <a:endParaRPr lang="fr-FR" altLang="fr-FR" sz="2800" smtClean="0"/>
          </a:p>
          <a:p>
            <a:pPr eaLnBrk="1" hangingPunct="1"/>
            <a:r>
              <a:rPr lang="fr-FR" altLang="fr-FR" sz="2800" smtClean="0"/>
              <a:t>Héritables dans la hiérarchie des conteneurs AD</a:t>
            </a:r>
          </a:p>
          <a:p>
            <a:pPr lvl="1" eaLnBrk="1" hangingPunct="1">
              <a:buFontTx/>
              <a:buNone/>
            </a:pPr>
            <a:r>
              <a:rPr lang="fr-FR" altLang="fr-FR" sz="1800" smtClean="0"/>
              <a:t>				</a:t>
            </a:r>
          </a:p>
        </p:txBody>
      </p:sp>
      <p:sp>
        <p:nvSpPr>
          <p:cNvPr id="102405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A98ECA0-F6A2-4162-961A-81D60DFA069D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3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Active Directory – AD</a:t>
            </a:r>
          </a:p>
        </p:txBody>
      </p:sp>
      <p:sp>
        <p:nvSpPr>
          <p:cNvPr id="19459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EFB2376-BEAD-4CFF-9B1D-C0317A9B6BC0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FR" sz="2800" dirty="0" smtClean="0"/>
              <a:t>Depuis Windows 2000, Active Directory est </a:t>
            </a:r>
            <a:r>
              <a:rPr lang="fr-FR" sz="2800" b="1" dirty="0" smtClean="0">
                <a:solidFill>
                  <a:srgbClr val="C00000"/>
                </a:solidFill>
              </a:rPr>
              <a:t>l’annuaire unique </a:t>
            </a:r>
            <a:r>
              <a:rPr lang="fr-FR" sz="2800" dirty="0" smtClean="0"/>
              <a:t>sous Windows pour la gestion des 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Utilisateurs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Groupes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Contacts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Serveurs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Ordinateurs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Imprimantes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Dossiers partagés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fr-FR" dirty="0" smtClean="0"/>
              <a:t>…</a:t>
            </a:r>
          </a:p>
        </p:txBody>
      </p:sp>
      <p:sp>
        <p:nvSpPr>
          <p:cNvPr id="19461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B53DA41-9753-4530-B85A-51187F3791B2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3427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7B50DCF8-121C-4553-909C-F9209688687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121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b="1" smtClean="0"/>
              <a:t>Modèles d’administration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Accès au bureau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Barre des tâches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Panneau de 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Windows update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Planification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smtClean="0"/>
          </a:p>
          <a:p>
            <a:pPr eaLnBrk="1" hangingPunct="1">
              <a:lnSpc>
                <a:spcPct val="80000"/>
              </a:lnSpc>
            </a:pPr>
            <a:r>
              <a:rPr lang="fr-FR" altLang="fr-FR" sz="2800" b="1" smtClean="0"/>
              <a:t>Sécurité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Mots de passe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mtClean="0"/>
              <a:t>Audits de sécurité</a:t>
            </a:r>
          </a:p>
          <a:p>
            <a:pPr eaLnBrk="1" hangingPunct="1">
              <a:lnSpc>
                <a:spcPct val="80000"/>
              </a:lnSpc>
            </a:pPr>
            <a:endParaRPr lang="fr-FR" altLang="fr-FR" sz="2800" smtClean="0"/>
          </a:p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Installation automatique de logiciels</a:t>
            </a:r>
            <a:r>
              <a:rPr lang="fr-FR" altLang="fr-FR" sz="2000" smtClean="0"/>
              <a:t>				</a:t>
            </a:r>
          </a:p>
        </p:txBody>
      </p:sp>
      <p:sp>
        <p:nvSpPr>
          <p:cNvPr id="103429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F1A9116-1EE6-4BB8-BC51-E9CCC77CE4BA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0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03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4451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7E034FD-D859-420B-B638-AB73FE3C469D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950" y="1600200"/>
            <a:ext cx="88566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3000" smtClean="0"/>
              <a:t>Scripts (en plus de celui associé au profil)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Ouverture/Fermeture de session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Démarrage/Arrêt de l’ordinateur local</a:t>
            </a:r>
          </a:p>
          <a:p>
            <a:pPr eaLnBrk="1" hangingPunct="1">
              <a:lnSpc>
                <a:spcPct val="90000"/>
              </a:lnSpc>
            </a:pPr>
            <a:endParaRPr lang="fr-FR" altLang="fr-FR" sz="10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3200" smtClean="0"/>
              <a:t>Service d’installation à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Uniquement avec les packages d’installation MSI</a:t>
            </a:r>
          </a:p>
          <a:p>
            <a:pPr eaLnBrk="1" hangingPunct="1">
              <a:lnSpc>
                <a:spcPct val="90000"/>
              </a:lnSpc>
            </a:pPr>
            <a:endParaRPr lang="fr-FR" altLang="fr-FR" sz="10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3000" smtClean="0"/>
              <a:t>Paramétrage de l’explorateur internet</a:t>
            </a:r>
          </a:p>
          <a:p>
            <a:pPr eaLnBrk="1" hangingPunct="1">
              <a:lnSpc>
                <a:spcPct val="90000"/>
              </a:lnSpc>
            </a:pPr>
            <a:endParaRPr lang="fr-FR" altLang="fr-FR" sz="10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3000" smtClean="0"/>
              <a:t>Redirection de dossiers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Mes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Bureau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…	</a:t>
            </a:r>
            <a:r>
              <a:rPr lang="fr-FR" altLang="fr-FR" sz="2000" smtClean="0"/>
              <a:t>	</a:t>
            </a:r>
          </a:p>
        </p:txBody>
      </p:sp>
      <p:sp>
        <p:nvSpPr>
          <p:cNvPr id="104453" name="Espace réservé du numéro de diapositive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6AB0F34-7B1F-4C78-89AA-22B8159457E8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1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1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1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13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altLang="fr-FR" sz="2800" smtClean="0"/>
              <a:t>Mise en place d’une stratégie de groupe sur les objets d’une Unité Organisationnelle (OU)</a:t>
            </a:r>
          </a:p>
        </p:txBody>
      </p:sp>
      <p:graphicFrame>
        <p:nvGraphicFramePr>
          <p:cNvPr id="10240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033963" y="1981200"/>
          <a:ext cx="3038475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Image bitmap" r:id="rId3" imgW="3123810" imgH="4229690" progId="PBrush">
                  <p:embed/>
                </p:oleObj>
              </mc:Choice>
              <mc:Fallback>
                <p:oleObj name="Image bitmap" r:id="rId3" imgW="3123810" imgH="42296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1981200"/>
                        <a:ext cx="3038475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5877D2-18AA-41BB-A16C-FAF367C7CDFE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5478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138844C-274F-494C-BCBF-FFD05BA39230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21431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1511300"/>
            <a:ext cx="8458200" cy="32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Configuration de scripts d’ouverture de session 2/5</a:t>
            </a:r>
          </a:p>
        </p:txBody>
      </p:sp>
      <p:pic>
        <p:nvPicPr>
          <p:cNvPr id="103428" name="Picture 4" descr="stratgrou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887538"/>
            <a:ext cx="6626225" cy="4970462"/>
          </a:xfrm>
        </p:spPr>
      </p:pic>
      <p:sp>
        <p:nvSpPr>
          <p:cNvPr id="1065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1FB25D-2342-4B48-988B-E8A2D809EB4D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1EB1F16-21E4-4FC1-A48E-D580B34D8791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21431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1511300"/>
            <a:ext cx="8458200" cy="32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Configuration de scripts d’ouverture de session 3/5</a:t>
            </a:r>
          </a:p>
        </p:txBody>
      </p:sp>
      <p:pic>
        <p:nvPicPr>
          <p:cNvPr id="104452" name="Picture 6" descr="stratgroup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6786562" cy="5089525"/>
          </a:xfrm>
        </p:spPr>
      </p:pic>
      <p:sp>
        <p:nvSpPr>
          <p:cNvPr id="1075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7D9E86-1571-4F57-8441-7D83A4C3D503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526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9FB6F5E-63DC-4579-8999-24FCD23BDB39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21431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1511300"/>
            <a:ext cx="8458200" cy="32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Configuration de scripts d’ouverture de session 4/5</a:t>
            </a:r>
          </a:p>
        </p:txBody>
      </p:sp>
      <p:pic>
        <p:nvPicPr>
          <p:cNvPr id="105476" name="Picture 4" descr="stratgroup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85963"/>
            <a:ext cx="6689725" cy="5018087"/>
          </a:xfrm>
        </p:spPr>
      </p:pic>
      <p:sp>
        <p:nvSpPr>
          <p:cNvPr id="10854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CFB619-681D-4FA4-B666-5FE77A58763F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8550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40F83CA-3EA9-404A-AD6A-B6D975C1CE63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21431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mtClean="0"/>
              <a:t>Les stratégies de groupes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1511300"/>
            <a:ext cx="8458200" cy="32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800" smtClean="0"/>
              <a:t>Configuration de scripts d’ouverture de session 5/5</a:t>
            </a:r>
          </a:p>
        </p:txBody>
      </p:sp>
      <p:pic>
        <p:nvPicPr>
          <p:cNvPr id="106500" name="Picture 4" descr="stratgroup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5963"/>
            <a:ext cx="6678612" cy="5008562"/>
          </a:xfrm>
        </p:spPr>
      </p:pic>
      <p:sp>
        <p:nvSpPr>
          <p:cNvPr id="10957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665AD8-87E7-4D4B-B42F-F8353B7C90A8}" type="slidenum">
              <a:rPr lang="fr-FR" altLang="fr-FR" sz="14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fr-FR" altLang="fr-FR" sz="14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9574" name="Espace réservé du numéro de diapositive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5DDFACF-9009-48A3-BA38-4B56FEFF3494}" type="slidenum">
              <a:rPr lang="fr-FR" altLang="fr-FR" sz="1200">
                <a:solidFill>
                  <a:srgbClr val="715A5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fr-FR" altLang="fr-FR" sz="1200">
              <a:solidFill>
                <a:srgbClr val="715A5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  <p:sp>
        <p:nvSpPr>
          <p:cNvPr id="110595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304854F2-FDC0-4E40-ABC0-6E1F6F20AB01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0" y="1935163"/>
            <a:ext cx="8964613" cy="4389437"/>
          </a:xfrm>
        </p:spPr>
        <p:txBody>
          <a:bodyPr/>
          <a:lstStyle/>
          <a:p>
            <a:pPr eaLnBrk="1" hangingPunct="1"/>
            <a:r>
              <a:rPr lang="fr-FR" altLang="fr-FR" smtClean="0"/>
              <a:t>Il y en a plus de 500…</a:t>
            </a:r>
          </a:p>
          <a:p>
            <a:pPr eaLnBrk="1" hangingPunct="1"/>
            <a:r>
              <a:rPr lang="fr-FR" altLang="fr-FR" smtClean="0"/>
              <a:t>Attention aux héritages de stratégie entre Unités</a:t>
            </a:r>
            <a:br>
              <a:rPr lang="fr-FR" altLang="fr-FR" smtClean="0"/>
            </a:br>
            <a:r>
              <a:rPr lang="fr-FR" altLang="fr-FR" smtClean="0"/>
              <a:t>d'Organisation</a:t>
            </a:r>
          </a:p>
          <a:p>
            <a:pPr lvl="1" eaLnBrk="1" hangingPunct="1"/>
            <a:r>
              <a:rPr lang="fr-FR" altLang="fr-FR" smtClean="0"/>
              <a:t>Une stratégie de haut niveau peut empêcher</a:t>
            </a:r>
            <a:br>
              <a:rPr lang="fr-FR" altLang="fr-FR" smtClean="0"/>
            </a:br>
            <a:r>
              <a:rPr lang="fr-FR" altLang="fr-FR" smtClean="0"/>
              <a:t>l'application d'une autre stratégie</a:t>
            </a:r>
          </a:p>
          <a:p>
            <a:pPr eaLnBrk="1" hangingPunct="1"/>
            <a:r>
              <a:rPr lang="fr-FR" altLang="fr-FR" smtClean="0"/>
              <a:t>Voir les stratégies comme un arbre ou chaque</a:t>
            </a:r>
            <a:br>
              <a:rPr lang="fr-FR" altLang="fr-FR" smtClean="0"/>
            </a:br>
            <a:r>
              <a:rPr lang="fr-FR" altLang="fr-FR" smtClean="0"/>
              <a:t>nœud (modification de stratégie) comporte 500</a:t>
            </a:r>
            <a:br>
              <a:rPr lang="fr-FR" altLang="fr-FR" smtClean="0"/>
            </a:br>
            <a:r>
              <a:rPr lang="fr-FR" altLang="fr-FR" smtClean="0"/>
              <a:t>paramètres!</a:t>
            </a:r>
          </a:p>
          <a:p>
            <a:pPr eaLnBrk="1" hangingPunct="1"/>
            <a:r>
              <a:rPr lang="fr-FR" altLang="fr-FR" smtClean="0"/>
              <a:t>Faire simple…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51426747-3CB5-4B3B-A2A0-C1766D720CBE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7950" y="1219200"/>
            <a:ext cx="8856663" cy="5522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400" smtClean="0"/>
              <a:t> </a:t>
            </a:r>
            <a:r>
              <a:rPr lang="fr-FR" altLang="fr-FR" sz="2800" smtClean="0"/>
              <a:t>Scripts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Démarrage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Arrêt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800" smtClean="0"/>
              <a:t>Stratégie de comptes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smtClean="0"/>
              <a:t>Stratégie de mot de passe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smtClean="0"/>
              <a:t>Conserver l'historique des mots de passe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smtClean="0"/>
              <a:t>Durée de vie maximale du mot de passe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smtClean="0"/>
              <a:t>Durée de vie minimale du mot de passe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smtClean="0"/>
              <a:t>Les mots de passe doivent respecter des exigences de complexité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smtClean="0"/>
              <a:t>Longueur minimale du mot de passe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000" smtClean="0"/>
              <a:t>Stocker le mot de passe en utilisant le cryptage réversible pour tous les utilisateurs du domaine</a:t>
            </a:r>
          </a:p>
        </p:txBody>
      </p:sp>
      <p:sp>
        <p:nvSpPr>
          <p:cNvPr id="11162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u numéro de diapositive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8EB9AF0-02B6-4C22-8C68-F00ECD454201}" type="slidenum">
              <a:rPr lang="fr-FR" altLang="fr-FR" sz="12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fr-FR" altLang="fr-FR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4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381000" y="1219200"/>
            <a:ext cx="8229600" cy="5378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sz="2400" smtClean="0"/>
          </a:p>
          <a:p>
            <a:pPr lvl="1" eaLnBrk="1" hangingPunct="1">
              <a:lnSpc>
                <a:spcPct val="90000"/>
              </a:lnSpc>
            </a:pPr>
            <a:r>
              <a:rPr lang="fr-FR" altLang="fr-FR" sz="2800" smtClean="0"/>
              <a:t>Stratégie de verrouillage du compte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400" smtClean="0"/>
              <a:t>Durée de verrouillage des comptes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400" smtClean="0"/>
              <a:t>Délai de réinitialisation du compteur de verrouillages du compte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sz="2400" smtClean="0"/>
              <a:t>Seuil de verrouillage du compte</a:t>
            </a:r>
          </a:p>
        </p:txBody>
      </p:sp>
      <p:sp>
        <p:nvSpPr>
          <p:cNvPr id="11264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Autres paramètres de stratégie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1741</TotalTime>
  <Words>3531</Words>
  <Application>Microsoft Office PowerPoint</Application>
  <PresentationFormat>Affichage à l'écran (4:3)</PresentationFormat>
  <Paragraphs>724</Paragraphs>
  <Slides>108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108</vt:i4>
      </vt:variant>
    </vt:vector>
  </HeadingPairs>
  <TitlesOfParts>
    <vt:vector size="118" baseType="lpstr">
      <vt:lpstr>Arial</vt:lpstr>
      <vt:lpstr>Tw Cen MT</vt:lpstr>
      <vt:lpstr>Wingdings</vt:lpstr>
      <vt:lpstr>Wingdings 2</vt:lpstr>
      <vt:lpstr>Calibri</vt:lpstr>
      <vt:lpstr>Times New Roman</vt:lpstr>
      <vt:lpstr>Courier New</vt:lpstr>
      <vt:lpstr>Médian</vt:lpstr>
      <vt:lpstr>Document Microsoft Word 97 - 2003</vt:lpstr>
      <vt:lpstr>Image bitmap</vt:lpstr>
      <vt:lpstr>Présentation PowerPoint</vt:lpstr>
      <vt:lpstr>Présentation PowerPoint</vt:lpstr>
      <vt:lpstr>Active Directory </vt:lpstr>
      <vt:lpstr>Schéma Active Directory</vt:lpstr>
      <vt:lpstr>Catalogue global</vt:lpstr>
      <vt:lpstr>Catalogue global</vt:lpstr>
      <vt:lpstr>Active directory</vt:lpstr>
      <vt:lpstr>Active Directory</vt:lpstr>
      <vt:lpstr>Active Directory – AD</vt:lpstr>
      <vt:lpstr>L’environnement Active Directory</vt:lpstr>
      <vt:lpstr>L’environnement Active Directory</vt:lpstr>
      <vt:lpstr>L’environnement Active Directory</vt:lpstr>
      <vt:lpstr>L’environnement Active Directory</vt:lpstr>
      <vt:lpstr>L’environnement Active Directory</vt:lpstr>
      <vt:lpstr>L’environnement Active Directory</vt:lpstr>
      <vt:lpstr>L’environnement Active Directory</vt:lpstr>
      <vt:lpstr>La structure logique Active Directory</vt:lpstr>
      <vt:lpstr>La structure logique Active Directory</vt:lpstr>
      <vt:lpstr>La hiérarchie logique Active Directory</vt:lpstr>
      <vt:lpstr>La hiérarchie logique Active Directory</vt:lpstr>
      <vt:lpstr>La hiérarchie logique Active Directory</vt:lpstr>
      <vt:lpstr>La hiérarchie logique Active Directory</vt:lpstr>
      <vt:lpstr>La hiérarchie logique Active Directory</vt:lpstr>
      <vt:lpstr>La hiérarchie logique Active Directory</vt:lpstr>
      <vt:lpstr>La hiérarchie logique Active Directory</vt:lpstr>
      <vt:lpstr>Rôles de maîtres d’opération</vt:lpstr>
      <vt:lpstr>Rôles de maîtres d’opération</vt:lpstr>
      <vt:lpstr>Rôles de maîtres d’opération</vt:lpstr>
      <vt:lpstr>Rôles de maîtres d’opération</vt:lpstr>
      <vt:lpstr>Structure Physique</vt:lpstr>
      <vt:lpstr>Méthodes d’administration</vt:lpstr>
      <vt:lpstr>Les outils d’administration d’Active Directory</vt:lpstr>
      <vt:lpstr>Composants Active Directory</vt:lpstr>
      <vt:lpstr>Composants Active Directory</vt:lpstr>
      <vt:lpstr>Composants Active Directory</vt:lpstr>
      <vt:lpstr>Composants Active Directory</vt:lpstr>
      <vt:lpstr>Composants Active Directory</vt:lpstr>
      <vt:lpstr>Composants Active Directory</vt:lpstr>
      <vt:lpstr>Composants Active Directory</vt:lpstr>
      <vt:lpstr>Composants Active Directory</vt:lpstr>
      <vt:lpstr>La hiérarchie Active Directory</vt:lpstr>
      <vt:lpstr> Les pré requis pour installer Active Directory </vt:lpstr>
      <vt:lpstr>Installation ou suppression de Active Directory sur un serveur Windows 2000 et +</vt:lpstr>
      <vt:lpstr>La hiérarchie Active Directory</vt:lpstr>
      <vt:lpstr>Ajouter le rôle AD Domain Services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Installation d’Active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La hiérarchie Active Directory</vt:lpstr>
      <vt:lpstr>Approbation Active Directory : Outil</vt:lpstr>
      <vt:lpstr>Gestion des serveurs et services</vt:lpstr>
      <vt:lpstr>Gestion des serveurs et services</vt:lpstr>
      <vt:lpstr>L’organisation physique du réseau dans Active Directory</vt:lpstr>
      <vt:lpstr>L’organisation physique du réseau dans Active Directory</vt:lpstr>
      <vt:lpstr>L’organisation physique du réseau dans Active Directory</vt:lpstr>
      <vt:lpstr>Base de comptes locale</vt:lpstr>
      <vt:lpstr>Utilisateurs et groupes Active Directory</vt:lpstr>
      <vt:lpstr>Utilisateurs et groupes</vt:lpstr>
      <vt:lpstr>Utilisateurs et groupes</vt:lpstr>
      <vt:lpstr>Utilisateurs et groupes</vt:lpstr>
      <vt:lpstr>Utilisateurs et groupes</vt:lpstr>
      <vt:lpstr>Utilisateurs et groupes</vt:lpstr>
      <vt:lpstr>Utilisateurs et groupes</vt:lpstr>
      <vt:lpstr>Utilisateurs et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Les stratégies de groupes</vt:lpstr>
      <vt:lpstr>Autres paramètres de stratégie</vt:lpstr>
      <vt:lpstr>Autres paramètres de stratégie</vt:lpstr>
      <vt:lpstr>Autres paramètres de stratégie</vt:lpstr>
      <vt:lpstr>Autres paramètres de stratégie</vt:lpstr>
      <vt:lpstr>Autres paramètres de stratégie</vt:lpstr>
      <vt:lpstr>Autres paramètres de stratégie</vt:lpstr>
      <vt:lpstr>Autres paramètres de stratégie</vt:lpstr>
      <vt:lpstr>Présentation PowerPoint</vt:lpstr>
      <vt:lpstr>Présentation PowerPoint</vt:lpstr>
      <vt:lpstr>Présentation PowerPoint</vt:lpstr>
      <vt:lpstr>Présentation PowerPoint</vt:lpstr>
      <vt:lpstr>Au cœur de AD</vt:lpstr>
    </vt:vector>
  </TitlesOfParts>
  <Company>CORAP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Objectifs _x0001_ Choisir sa version de Windows en fonction de ses besoins.</dc:title>
  <dc:creator>Laurent Gydé</dc:creator>
  <cp:lastModifiedBy>MAOUI-HENDA Malika</cp:lastModifiedBy>
  <cp:revision>218</cp:revision>
  <cp:lastPrinted>2013-04-16T13:42:48Z</cp:lastPrinted>
  <dcterms:created xsi:type="dcterms:W3CDTF">2008-03-04T14:33:12Z</dcterms:created>
  <dcterms:modified xsi:type="dcterms:W3CDTF">2016-11-28T10:34:48Z</dcterms:modified>
</cp:coreProperties>
</file>